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262" r:id="rId3"/>
    <p:sldId id="265" r:id="rId4"/>
    <p:sldId id="266" r:id="rId5"/>
    <p:sldId id="263" r:id="rId6"/>
    <p:sldId id="268" r:id="rId7"/>
    <p:sldId id="269" r:id="rId8"/>
    <p:sldId id="264" r:id="rId9"/>
    <p:sldId id="270" r:id="rId10"/>
    <p:sldId id="267" r:id="rId11"/>
    <p:sldId id="271" r:id="rId12"/>
    <p:sldId id="273" r:id="rId13"/>
    <p:sldId id="274" r:id="rId14"/>
    <p:sldId id="275" r:id="rId15"/>
    <p:sldId id="272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286" r:id="rId49"/>
    <p:sldId id="287" r:id="rId50"/>
    <p:sldId id="288" r:id="rId51"/>
    <p:sldId id="289" r:id="rId52"/>
    <p:sldId id="290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259" r:id="rId62"/>
    <p:sldId id="276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use\Desktop\338%20Files\Preliminary%20Hydrostatics%20Calcu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use\Desktop\Group%20N%20-%20Stability%20Calcu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use\Desktop\Group%20N%20-%20Stability%20Calcul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use\Desktop\Group%20N%20-%20Stability%20Calcul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Displacement (*10^-2) (tonnes)</c:v>
          </c:tx>
          <c:spPr>
            <a:ln w="9525" cap="rnd">
              <a:solidFill>
                <a:srgbClr val="CC99FF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CC99FF"/>
                </a:solidFill>
                <a:round/>
              </a:ln>
              <a:effectLst/>
            </c:spPr>
          </c:marker>
          <c:xVal>
            <c:numRef>
              <c:f>[1]Sheet1!$G$6:$G$9</c:f>
              <c:numCache>
                <c:formatCode>General</c:formatCode>
                <c:ptCount val="4"/>
                <c:pt idx="0">
                  <c:v>5.6327523196077767</c:v>
                </c:pt>
                <c:pt idx="1">
                  <c:v>12.371945232235559</c:v>
                </c:pt>
                <c:pt idx="2">
                  <c:v>19.415214623980003</c:v>
                </c:pt>
                <c:pt idx="3">
                  <c:v>27.028586511235563</c:v>
                </c:pt>
              </c:numCache>
            </c:numRef>
          </c:xVal>
          <c:yVal>
            <c:numRef>
              <c:f>[1]Sheet1!$AE$6:$AE$9</c:f>
              <c:numCache>
                <c:formatCode>General</c:formatCode>
                <c:ptCount val="4"/>
                <c:pt idx="0">
                  <c:v>0.8</c:v>
                </c:pt>
                <c:pt idx="1">
                  <c:v>1.6</c:v>
                </c:pt>
                <c:pt idx="2">
                  <c:v>2.4</c:v>
                </c:pt>
                <c:pt idx="3">
                  <c:v>3.2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72-4BF0-9085-705587F85686}"/>
            </c:ext>
          </c:extLst>
        </c:ser>
        <c:ser>
          <c:idx val="1"/>
          <c:order val="1"/>
          <c:tx>
            <c:v>VCB (m)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'Merged Hydrostatic Curves'!$H$6:$H$9</c:f>
              <c:numCache>
                <c:formatCode>General</c:formatCode>
                <c:ptCount val="4"/>
                <c:pt idx="0">
                  <c:v>0.93200000000000005</c:v>
                </c:pt>
                <c:pt idx="1">
                  <c:v>1.33</c:v>
                </c:pt>
                <c:pt idx="2">
                  <c:v>1.92</c:v>
                </c:pt>
                <c:pt idx="3">
                  <c:v>2.4670000000000001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F72-4BF0-9085-705587F85686}"/>
            </c:ext>
          </c:extLst>
        </c:ser>
        <c:ser>
          <c:idx val="3"/>
          <c:order val="2"/>
          <c:tx>
            <c:v>TPC (tonnes/cm)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'Merged Hydrostatic Curves'!$I$6:$I$9</c:f>
              <c:numCache>
                <c:formatCode>General</c:formatCode>
                <c:ptCount val="4"/>
                <c:pt idx="0">
                  <c:v>6.6130000000000004</c:v>
                </c:pt>
                <c:pt idx="1">
                  <c:v>7.008</c:v>
                </c:pt>
                <c:pt idx="2">
                  <c:v>7.5389999999999997</c:v>
                </c:pt>
                <c:pt idx="3">
                  <c:v>7.7510000000000003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F72-4BF0-9085-705587F85686}"/>
            </c:ext>
          </c:extLst>
        </c:ser>
        <c:ser>
          <c:idx val="2"/>
          <c:order val="3"/>
          <c:tx>
            <c:v>MCTC (t-m/cm)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FF3399"/>
                </a:solidFill>
                <a:round/>
              </a:ln>
              <a:effectLst/>
            </c:spPr>
          </c:marker>
          <c:xVal>
            <c:numRef>
              <c:f>'Merged Hydrostatic Curves'!$J$6:$J$9</c:f>
              <c:numCache>
                <c:formatCode>General</c:formatCode>
                <c:ptCount val="4"/>
                <c:pt idx="0">
                  <c:v>33.326000000000001</c:v>
                </c:pt>
                <c:pt idx="1">
                  <c:v>37.454000000000001</c:v>
                </c:pt>
                <c:pt idx="2">
                  <c:v>46.487000000000002</c:v>
                </c:pt>
                <c:pt idx="3">
                  <c:v>50.161000000000001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F72-4BF0-9085-705587F85686}"/>
            </c:ext>
          </c:extLst>
        </c:ser>
        <c:ser>
          <c:idx val="4"/>
          <c:order val="4"/>
          <c:tx>
            <c:v>BMT (m)</c:v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'Merged Hydrostatic Curves'!$K$6:$K$9</c:f>
              <c:numCache>
                <c:formatCode>General</c:formatCode>
                <c:ptCount val="4"/>
                <c:pt idx="0">
                  <c:v>13.23</c:v>
                </c:pt>
                <c:pt idx="1">
                  <c:v>5.149</c:v>
                </c:pt>
                <c:pt idx="2">
                  <c:v>3.3740000000000001</c:v>
                </c:pt>
                <c:pt idx="3">
                  <c:v>2.339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F72-4BF0-9085-705587F85686}"/>
            </c:ext>
          </c:extLst>
        </c:ser>
        <c:ser>
          <c:idx val="5"/>
          <c:order val="5"/>
          <c:tx>
            <c:v>Midship (m)</c:v>
          </c:tx>
          <c:spPr>
            <a:ln w="95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'Merged Hydrostatic Curves'!$AE$7:$AE$10</c:f>
              <c:numCache>
                <c:formatCode>General</c:formatCode>
                <c:ptCount val="4"/>
                <c:pt idx="0">
                  <c:v>37.200000000000003</c:v>
                </c:pt>
                <c:pt idx="1">
                  <c:v>37.200000000000003</c:v>
                </c:pt>
                <c:pt idx="2">
                  <c:v>37.200000000000003</c:v>
                </c:pt>
                <c:pt idx="3">
                  <c:v>37.200000000000003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BF72-4BF0-9085-705587F85686}"/>
            </c:ext>
          </c:extLst>
        </c:ser>
        <c:ser>
          <c:idx val="6"/>
          <c:order val="6"/>
          <c:tx>
            <c:v>LCB (m forward of amidship)</c:v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Curves'!$O$6:$O$9</c:f>
              <c:numCache>
                <c:formatCode>General</c:formatCode>
                <c:ptCount val="4"/>
                <c:pt idx="0">
                  <c:v>38.669000000000004</c:v>
                </c:pt>
                <c:pt idx="1">
                  <c:v>38.539000000000001</c:v>
                </c:pt>
                <c:pt idx="2">
                  <c:v>38.061</c:v>
                </c:pt>
                <c:pt idx="3">
                  <c:v>36.926000000000002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BF72-4BF0-9085-705587F85686}"/>
            </c:ext>
          </c:extLst>
        </c:ser>
        <c:ser>
          <c:idx val="7"/>
          <c:order val="7"/>
          <c:tx>
            <c:v>LCF (m forward of amidship)</c:v>
          </c:tx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Curves'!$Q$6:$Q$9</c:f>
              <c:numCache>
                <c:formatCode>General</c:formatCode>
                <c:ptCount val="4"/>
                <c:pt idx="0">
                  <c:v>38.614000000000004</c:v>
                </c:pt>
                <c:pt idx="1">
                  <c:v>38.255000000000003</c:v>
                </c:pt>
                <c:pt idx="2">
                  <c:v>36.065000000000005</c:v>
                </c:pt>
                <c:pt idx="3">
                  <c:v>35.416000000000004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BF72-4BF0-9085-705587F85686}"/>
            </c:ext>
          </c:extLst>
        </c:ser>
        <c:ser>
          <c:idx val="8"/>
          <c:order val="8"/>
          <c:tx>
            <c:v>CB (*10)</c:v>
          </c:tx>
          <c:spPr>
            <a:ln w="952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Curves'!$S$6:$S$9</c:f>
              <c:numCache>
                <c:formatCode>General</c:formatCode>
                <c:ptCount val="4"/>
                <c:pt idx="0">
                  <c:v>7.22</c:v>
                </c:pt>
                <c:pt idx="1">
                  <c:v>7.65</c:v>
                </c:pt>
                <c:pt idx="2">
                  <c:v>7.79</c:v>
                </c:pt>
                <c:pt idx="3">
                  <c:v>7.84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BF72-4BF0-9085-705587F85686}"/>
            </c:ext>
          </c:extLst>
        </c:ser>
        <c:ser>
          <c:idx val="9"/>
          <c:order val="9"/>
          <c:tx>
            <c:v>CM (*10)</c:v>
          </c:tx>
          <c:spPr>
            <a:ln w="952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Curves'!$U$6:$U$9</c:f>
              <c:numCache>
                <c:formatCode>General</c:formatCode>
                <c:ptCount val="4"/>
                <c:pt idx="0">
                  <c:v>9.17</c:v>
                </c:pt>
                <c:pt idx="1">
                  <c:v>9.49</c:v>
                </c:pt>
                <c:pt idx="2">
                  <c:v>9.64</c:v>
                </c:pt>
                <c:pt idx="3">
                  <c:v>9.73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BF72-4BF0-9085-705587F85686}"/>
            </c:ext>
          </c:extLst>
        </c:ser>
        <c:ser>
          <c:idx val="10"/>
          <c:order val="10"/>
          <c:tx>
            <c:v>CP (*10)</c:v>
          </c:tx>
          <c:spPr>
            <a:ln w="952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Curves'!$W$6:$W$9</c:f>
              <c:numCache>
                <c:formatCode>General</c:formatCode>
                <c:ptCount val="4"/>
                <c:pt idx="0">
                  <c:v>7.87</c:v>
                </c:pt>
                <c:pt idx="1">
                  <c:v>8.06</c:v>
                </c:pt>
                <c:pt idx="2">
                  <c:v>8.08</c:v>
                </c:pt>
                <c:pt idx="3">
                  <c:v>8.06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BF72-4BF0-9085-705587F85686}"/>
            </c:ext>
          </c:extLst>
        </c:ser>
        <c:ser>
          <c:idx val="12"/>
          <c:order val="11"/>
          <c:tx>
            <c:v>KMT (m)</c:v>
          </c:tx>
          <c:spPr>
            <a:ln w="95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Curves'!$X$6:$X$9</c:f>
              <c:numCache>
                <c:formatCode>General</c:formatCode>
                <c:ptCount val="4"/>
                <c:pt idx="0">
                  <c:v>14.162000000000001</c:v>
                </c:pt>
                <c:pt idx="1">
                  <c:v>6.48</c:v>
                </c:pt>
                <c:pt idx="2">
                  <c:v>5.2939999999999996</c:v>
                </c:pt>
                <c:pt idx="3">
                  <c:v>4.806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BF72-4BF0-9085-705587F85686}"/>
            </c:ext>
          </c:extLst>
        </c:ser>
        <c:ser>
          <c:idx val="13"/>
          <c:order val="12"/>
          <c:tx>
            <c:v>KML (*10^-1) (m)</c:v>
          </c:tx>
          <c:spPr>
            <a:ln w="95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>
                    <a:lumMod val="80000"/>
                    <a:lumOff val="2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Curves'!$Z$6:$Z$9</c:f>
              <c:numCache>
                <c:formatCode>General</c:formatCode>
                <c:ptCount val="4"/>
                <c:pt idx="0">
                  <c:v>59.078599999999994</c:v>
                </c:pt>
                <c:pt idx="1">
                  <c:v>22.846</c:v>
                </c:pt>
                <c:pt idx="2">
                  <c:v>17.408999999999999</c:v>
                </c:pt>
                <c:pt idx="3">
                  <c:v>12.4412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BF72-4BF0-9085-705587F85686}"/>
            </c:ext>
          </c:extLst>
        </c:ser>
        <c:ser>
          <c:idx val="14"/>
          <c:order val="13"/>
          <c:tx>
            <c:v>WPA (*10^-2) (m^2)</c:v>
          </c:tx>
          <c:spPr>
            <a:ln w="95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CC99FF"/>
                </a:solidFill>
                <a:round/>
              </a:ln>
              <a:effectLst/>
            </c:spPr>
          </c:marker>
          <c:xVal>
            <c:numRef>
              <c:f>'Merged Hydrostatic Curves'!$AB$6:$AB$9</c:f>
              <c:numCache>
                <c:formatCode>General</c:formatCode>
                <c:ptCount val="4"/>
                <c:pt idx="0">
                  <c:v>6.6133000000000006</c:v>
                </c:pt>
                <c:pt idx="1">
                  <c:v>7.0077499999999997</c:v>
                </c:pt>
                <c:pt idx="2">
                  <c:v>7.53904</c:v>
                </c:pt>
                <c:pt idx="3">
                  <c:v>7.75061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BF72-4BF0-9085-705587F85686}"/>
            </c:ext>
          </c:extLst>
        </c:ser>
        <c:ser>
          <c:idx val="15"/>
          <c:order val="14"/>
          <c:tx>
            <c:v>BML (*10^-1) (m)</c:v>
          </c:tx>
          <c:spPr>
            <a:ln w="95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>
                    <a:lumMod val="80000"/>
                    <a:lumOff val="20000"/>
                  </a:schemeClr>
                </a:solidFill>
                <a:round/>
              </a:ln>
              <a:effectLst/>
            </c:spPr>
          </c:marker>
          <c:xVal>
            <c:numRef>
              <c:f>'Merged Hydrostatic Curves'!$M$6:$M$9</c:f>
              <c:numCache>
                <c:formatCode>General</c:formatCode>
                <c:ptCount val="4"/>
                <c:pt idx="0">
                  <c:v>58.931699999999999</c:v>
                </c:pt>
                <c:pt idx="1">
                  <c:v>22.7121</c:v>
                </c:pt>
                <c:pt idx="2">
                  <c:v>17.322900000000001</c:v>
                </c:pt>
                <c:pt idx="3">
                  <c:v>12.468500000000001</c:v>
                </c:pt>
              </c:numCache>
            </c:numRef>
          </c:xVal>
          <c:yVal>
            <c:numRef>
              <c:f>'Merged Hydrostatic Curves'!$AD$7:$AD$10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3.3</c:v>
                </c:pt>
                <c:pt idx="3">
                  <c:v>4.4000000000000004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BF72-4BF0-9085-705587F85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8590464"/>
        <c:axId val="638594272"/>
      </c:scatterChart>
      <c:valAx>
        <c:axId val="638590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2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Hydrostatic Curves</a:t>
                </a:r>
              </a:p>
            </c:rich>
          </c:tx>
          <c:layout>
            <c:manualLayout>
              <c:xMode val="edge"/>
              <c:yMode val="edge"/>
              <c:x val="0.42655897519444075"/>
              <c:y val="0.936632508554214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594272"/>
        <c:crosses val="autoZero"/>
        <c:crossBetween val="midCat"/>
      </c:valAx>
      <c:valAx>
        <c:axId val="63859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2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Draft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590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888640501898804"/>
          <c:y val="0"/>
          <c:w val="0.14637457993706268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GZ vs. Angle</a:t>
            </a:r>
          </a:p>
        </c:rich>
      </c:tx>
      <c:layout>
        <c:manualLayout>
          <c:xMode val="edge"/>
          <c:yMode val="edge"/>
          <c:x val="0.45778318973764376"/>
          <c:y val="6.58295584613129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14565374327236"/>
          <c:y val="0.21612275224194727"/>
          <c:w val="0.82967058275896177"/>
          <c:h val="0.651479115848047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'C:\Users\touse\Desktop\3-1\NAME-338\Rayhan Bhai''s (''17) Files\[Group L - Final Presentation - Stability Calculation.xlsx]Graph'!$J$3</c:f>
              <c:strCache>
                <c:ptCount val="1"/>
                <c:pt idx="0">
                  <c:v>Lightship Condition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xVal>
            <c:numRef>
              <c:f>[1]Graph!$I$5:$I$11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[1]Graph!$J$5:$J$11</c:f>
              <c:numCache>
                <c:formatCode>General</c:formatCode>
                <c:ptCount val="7"/>
                <c:pt idx="0">
                  <c:v>0</c:v>
                </c:pt>
                <c:pt idx="1">
                  <c:v>0.5316265308002649</c:v>
                </c:pt>
                <c:pt idx="2">
                  <c:v>1.541005054790145</c:v>
                </c:pt>
                <c:pt idx="3">
                  <c:v>2.3134232216020241</c:v>
                </c:pt>
                <c:pt idx="4">
                  <c:v>2.5364015981422683</c:v>
                </c:pt>
                <c:pt idx="5">
                  <c:v>1.5940765890847497</c:v>
                </c:pt>
                <c:pt idx="6">
                  <c:v>-0.24828642778056564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E93-4D0B-A3DB-EF58803D5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354336"/>
        <c:axId val="20835394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'C:\Users\touse\Desktop\3-1\NAME-338\Rayhan Bhai''s (''17) Files\[Group L - Final Presentation - Stability Calculation.xlsx]Graph'!$K$3</c15:sqref>
                        </c15:formulaRef>
                      </c:ext>
                    </c:extLst>
                    <c:strCache>
                      <c:ptCount val="1"/>
                      <c:pt idx="0">
                        <c:v>WL-2</c:v>
                      </c:pt>
                    </c:strCache>
                  </c:strRef>
                </c:tx>
                <c:spPr>
                  <a:ln w="95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 cap="rnd">
                      <a:solidFill>
                        <a:schemeClr val="accent2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9800000"/>
                      </a:lightRig>
                    </a:scene3d>
                    <a:sp3d prstMaterial="flat">
                      <a:bevelT w="25400" h="31750"/>
                    </a:sp3d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[1]Graph!$I$5:$I$11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15</c:v>
                      </c:pt>
                      <c:pt idx="2">
                        <c:v>30</c:v>
                      </c:pt>
                      <c:pt idx="3">
                        <c:v>45</c:v>
                      </c:pt>
                      <c:pt idx="4">
                        <c:v>60</c:v>
                      </c:pt>
                      <c:pt idx="5">
                        <c:v>75</c:v>
                      </c:pt>
                      <c:pt idx="6">
                        <c:v>90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[1]Graph!$K$5:$K$11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0.95499361363657065</c:v>
                      </c:pt>
                      <c:pt idx="2">
                        <c:v>1.802187082719706</c:v>
                      </c:pt>
                      <c:pt idx="3">
                        <c:v>2.107450613808016</c:v>
                      </c:pt>
                      <c:pt idx="4">
                        <c:v>1.3372873218044177</c:v>
                      </c:pt>
                      <c:pt idx="5">
                        <c:v>1.1504586070026352</c:v>
                      </c:pt>
                      <c:pt idx="6">
                        <c:v>-0.21706368903316683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BE93-4D0B-A3DB-EF58803D56BF}"/>
                  </c:ext>
                </c:extLst>
              </c15:ser>
            </c15:filteredScatterSeries>
          </c:ext>
        </c:extLst>
      </c:scatterChart>
      <c:valAx>
        <c:axId val="20835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Angle (DEGREES)</a:t>
                </a:r>
              </a:p>
            </c:rich>
          </c:tx>
          <c:layout>
            <c:manualLayout>
              <c:xMode val="edge"/>
              <c:yMode val="edge"/>
              <c:x val="0.44287637346297193"/>
              <c:y val="0.87969801337984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53944"/>
        <c:crosses val="autoZero"/>
        <c:crossBetween val="midCat"/>
      </c:valAx>
      <c:valAx>
        <c:axId val="208353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GZ (m)</a:t>
                </a:r>
              </a:p>
            </c:rich>
          </c:tx>
          <c:layout>
            <c:manualLayout>
              <c:xMode val="edge"/>
              <c:yMode val="edge"/>
              <c:x val="1.6434080585093613E-2"/>
              <c:y val="0.494667193177475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5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GZ vs. Angle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41982729655791"/>
          <c:y val="0.20471457488342445"/>
          <c:w val="0.79435048831942556"/>
          <c:h val="0.6677846664381486"/>
        </c:manualLayout>
      </c:layout>
      <c:scatterChart>
        <c:scatterStyle val="smoothMarker"/>
        <c:varyColors val="0"/>
        <c:ser>
          <c:idx val="3"/>
          <c:order val="1"/>
          <c:tx>
            <c:strRef>
              <c:f>'C:\Users\touse\Desktop\3-1\NAME-338\Rayhan Bhai''s (''17) Files\[Group L - Final Presentation - Stability Calculation.xlsx]Graph'!$M$3</c:f>
              <c:strCache>
                <c:ptCount val="1"/>
                <c:pt idx="0">
                  <c:v>Departure Condition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xVal>
            <c:numRef>
              <c:f>[1]Graph!$I$5:$I$11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[1]Graph!$M$5:$M$11</c:f>
              <c:numCache>
                <c:formatCode>General</c:formatCode>
                <c:ptCount val="7"/>
                <c:pt idx="0">
                  <c:v>0</c:v>
                </c:pt>
                <c:pt idx="1">
                  <c:v>0.49995688467087401</c:v>
                </c:pt>
                <c:pt idx="2">
                  <c:v>0.89837794999431819</c:v>
                </c:pt>
                <c:pt idx="3">
                  <c:v>0.97441482725286044</c:v>
                </c:pt>
                <c:pt idx="4">
                  <c:v>0.71169767700478714</c:v>
                </c:pt>
                <c:pt idx="5">
                  <c:v>0.38136190511672874</c:v>
                </c:pt>
                <c:pt idx="6">
                  <c:v>-6.0233088674928471E-2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F3-41DA-99ED-08ADB7ABE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936360"/>
        <c:axId val="3909402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'C:\Users\touse\Desktop\3-1\NAME-338\Rayhan Bhai''s (''17) Files\[Group L - Final Presentation - Stability Calculation.xlsx]Graph'!$K$3</c15:sqref>
                        </c15:formulaRef>
                      </c:ext>
                    </c:extLst>
                    <c:strCache>
                      <c:ptCount val="1"/>
                      <c:pt idx="0">
                        <c:v>WL-2</c:v>
                      </c:pt>
                    </c:strCache>
                  </c:strRef>
                </c:tx>
                <c:spPr>
                  <a:ln w="95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 cap="rnd">
                      <a:solidFill>
                        <a:schemeClr val="accent2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9800000"/>
                      </a:lightRig>
                    </a:scene3d>
                    <a:sp3d prstMaterial="flat">
                      <a:bevelT w="25400" h="31750"/>
                    </a:sp3d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[1]Graph!$I$5:$I$11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15</c:v>
                      </c:pt>
                      <c:pt idx="2">
                        <c:v>30</c:v>
                      </c:pt>
                      <c:pt idx="3">
                        <c:v>45</c:v>
                      </c:pt>
                      <c:pt idx="4">
                        <c:v>60</c:v>
                      </c:pt>
                      <c:pt idx="5">
                        <c:v>75</c:v>
                      </c:pt>
                      <c:pt idx="6">
                        <c:v>90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[1]Graph!$K$5:$K$11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0.95499361363657065</c:v>
                      </c:pt>
                      <c:pt idx="2">
                        <c:v>1.802187082719706</c:v>
                      </c:pt>
                      <c:pt idx="3">
                        <c:v>2.107450613808016</c:v>
                      </c:pt>
                      <c:pt idx="4">
                        <c:v>1.3372873218044177</c:v>
                      </c:pt>
                      <c:pt idx="5">
                        <c:v>1.1504586070026352</c:v>
                      </c:pt>
                      <c:pt idx="6">
                        <c:v>-0.21706368903316683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3AF3-41DA-99ED-08ADB7ABE34F}"/>
                  </c:ext>
                </c:extLst>
              </c15:ser>
            </c15:filteredScatterSeries>
          </c:ext>
        </c:extLst>
      </c:scatterChart>
      <c:valAx>
        <c:axId val="390936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Angle (DEGREES)</a:t>
                </a:r>
              </a:p>
            </c:rich>
          </c:tx>
          <c:layout>
            <c:manualLayout>
              <c:xMode val="edge"/>
              <c:yMode val="edge"/>
              <c:x val="0.43022534463599532"/>
              <c:y val="0.881962970138650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940280"/>
        <c:crosses val="autoZero"/>
        <c:crossBetween val="midCat"/>
      </c:valAx>
      <c:valAx>
        <c:axId val="39094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GZ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936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GZ vs. Angle</a:t>
            </a:r>
          </a:p>
        </c:rich>
      </c:tx>
      <c:layout>
        <c:manualLayout>
          <c:xMode val="edge"/>
          <c:yMode val="edge"/>
          <c:x val="0.4510363759894867"/>
          <c:y val="4.10090562700884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81848525796471"/>
          <c:y val="0.20221679517066896"/>
          <c:w val="0.79433276150168086"/>
          <c:h val="0.66723448436886801"/>
        </c:manualLayout>
      </c:layout>
      <c:scatterChart>
        <c:scatterStyle val="smoothMarker"/>
        <c:varyColors val="0"/>
        <c:ser>
          <c:idx val="2"/>
          <c:order val="1"/>
          <c:tx>
            <c:strRef>
              <c:f>'C:\Users\touse\Desktop\3-1\NAME-338\Rayhan Bhai''s (''17) Files\[Group L - Final Presentation - Stability Calculation.xlsx]Graph'!$L$3</c:f>
              <c:strCache>
                <c:ptCount val="1"/>
                <c:pt idx="0">
                  <c:v>Arrival Condition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xVal>
            <c:numRef>
              <c:f>[1]Graph!$I$5:$I$11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[1]Graph!$L$5:$L$11</c:f>
              <c:numCache>
                <c:formatCode>General</c:formatCode>
                <c:ptCount val="7"/>
                <c:pt idx="0">
                  <c:v>0</c:v>
                </c:pt>
                <c:pt idx="1">
                  <c:v>0.33469156636944969</c:v>
                </c:pt>
                <c:pt idx="2">
                  <c:v>0.56931721126288271</c:v>
                </c:pt>
                <c:pt idx="3">
                  <c:v>0.70258661728015792</c:v>
                </c:pt>
                <c:pt idx="4">
                  <c:v>0.66863293127545942</c:v>
                </c:pt>
                <c:pt idx="5">
                  <c:v>0.32824793386316881</c:v>
                </c:pt>
                <c:pt idx="6">
                  <c:v>-4.0127664325866931E-2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56-41FC-94BD-057CEF05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302408"/>
        <c:axId val="39093949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'C:\Users\touse\Desktop\3-1\NAME-338\Rayhan Bhai''s (''17) Files\[Group L - Final Presentation - Stability Calculation.xlsx]Graph'!$K$3</c15:sqref>
                        </c15:formulaRef>
                      </c:ext>
                    </c:extLst>
                    <c:strCache>
                      <c:ptCount val="1"/>
                      <c:pt idx="0">
                        <c:v>WL-2</c:v>
                      </c:pt>
                    </c:strCache>
                  </c:strRef>
                </c:tx>
                <c:spPr>
                  <a:ln w="9525" cap="rnd">
                    <a:solidFill>
                      <a:schemeClr val="accent4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 cap="rnd">
                      <a:solidFill>
                        <a:schemeClr val="accent4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9800000"/>
                      </a:lightRig>
                    </a:scene3d>
                    <a:sp3d prstMaterial="flat">
                      <a:bevelT w="25400" h="31750"/>
                    </a:sp3d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[1]Graph!$I$5:$I$11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15</c:v>
                      </c:pt>
                      <c:pt idx="2">
                        <c:v>30</c:v>
                      </c:pt>
                      <c:pt idx="3">
                        <c:v>45</c:v>
                      </c:pt>
                      <c:pt idx="4">
                        <c:v>60</c:v>
                      </c:pt>
                      <c:pt idx="5">
                        <c:v>75</c:v>
                      </c:pt>
                      <c:pt idx="6">
                        <c:v>90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[1]Graph!$K$5:$K$11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0.95499361363657065</c:v>
                      </c:pt>
                      <c:pt idx="2">
                        <c:v>1.802187082719706</c:v>
                      </c:pt>
                      <c:pt idx="3">
                        <c:v>2.107450613808016</c:v>
                      </c:pt>
                      <c:pt idx="4">
                        <c:v>1.3372873218044177</c:v>
                      </c:pt>
                      <c:pt idx="5">
                        <c:v>1.1504586070026352</c:v>
                      </c:pt>
                      <c:pt idx="6">
                        <c:v>-0.21706368903316683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CF56-41FC-94BD-057CEF056E2F}"/>
                  </c:ext>
                </c:extLst>
              </c15:ser>
            </c15:filteredScatterSeries>
          </c:ext>
        </c:extLst>
      </c:scatterChart>
      <c:valAx>
        <c:axId val="208302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Angle (DEGREES)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939496"/>
        <c:crosses val="autoZero"/>
        <c:crossBetween val="midCat"/>
      </c:valAx>
      <c:valAx>
        <c:axId val="390939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GZ (m)</a:t>
                </a:r>
              </a:p>
            </c:rich>
          </c:tx>
          <c:layout>
            <c:manualLayout>
              <c:xMode val="edge"/>
              <c:yMode val="edge"/>
              <c:x val="6.2360803239881061E-3"/>
              <c:y val="0.49173137205224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02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0.09838</cdr:x>
      <cdr:y>0.5</cdr:y>
    </cdr:from>
    <cdr:to>
      <cdr:x>0.14217</cdr:x>
      <cdr:y>0.52828</cdr:y>
    </cdr:to>
    <cdr:sp macro="" textlink="">
      <cdr:nvSpPr>
        <cdr:cNvPr id="2" name="TextBox 2"/>
        <cdr:cNvSpPr txBox="1"/>
      </cdr:nvSpPr>
      <cdr:spPr>
        <a:xfrm xmlns:a="http://schemas.openxmlformats.org/drawingml/2006/main">
          <a:off x="1011187" y="2615453"/>
          <a:ext cx="450059" cy="14791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BMT</a:t>
          </a:r>
        </a:p>
      </cdr:txBody>
    </cdr:sp>
  </cdr:relSizeAnchor>
  <cdr:relSizeAnchor xmlns:cdr="http://schemas.openxmlformats.org/drawingml/2006/chartDrawing">
    <cdr:from>
      <cdr:x>0.10138</cdr:x>
      <cdr:y>0.07821</cdr:y>
    </cdr:from>
    <cdr:to>
      <cdr:x>0.15255</cdr:x>
      <cdr:y>0.10108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42021" y="409090"/>
          <a:ext cx="525906" cy="11964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KMT</a:t>
          </a:r>
        </a:p>
      </cdr:txBody>
    </cdr:sp>
  </cdr:relSizeAnchor>
  <cdr:relSizeAnchor xmlns:cdr="http://schemas.openxmlformats.org/drawingml/2006/chartDrawing">
    <cdr:from>
      <cdr:x>0.10557</cdr:x>
      <cdr:y>0.66472</cdr:y>
    </cdr:from>
    <cdr:to>
      <cdr:x>0.15398</cdr:x>
      <cdr:y>0.70171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085074" y="3477113"/>
          <a:ext cx="497614" cy="1934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WPA</a:t>
          </a:r>
        </a:p>
      </cdr:txBody>
    </cdr:sp>
  </cdr:relSizeAnchor>
  <cdr:relSizeAnchor xmlns:cdr="http://schemas.openxmlformats.org/drawingml/2006/chartDrawing">
    <cdr:from>
      <cdr:x>0.12247</cdr:x>
      <cdr:y>0.59079</cdr:y>
    </cdr:from>
    <cdr:to>
      <cdr:x>0.16811</cdr:x>
      <cdr:y>0.61834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1258773" y="3090364"/>
          <a:ext cx="469174" cy="1441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TPC</a:t>
          </a:r>
        </a:p>
      </cdr:txBody>
    </cdr:sp>
  </cdr:relSizeAnchor>
  <cdr:relSizeAnchor xmlns:cdr="http://schemas.openxmlformats.org/drawingml/2006/chartDrawing">
    <cdr:from>
      <cdr:x>0.12714</cdr:x>
      <cdr:y>0.68806</cdr:y>
    </cdr:from>
    <cdr:to>
      <cdr:x>0.16451</cdr:x>
      <cdr:y>0.71295</cdr:y>
    </cdr:to>
    <cdr:sp macro="" textlink="">
      <cdr:nvSpPr>
        <cdr:cNvPr id="6" name="TextBox 2"/>
        <cdr:cNvSpPr txBox="1"/>
      </cdr:nvSpPr>
      <cdr:spPr>
        <a:xfrm xmlns:a="http://schemas.openxmlformats.org/drawingml/2006/main">
          <a:off x="1306764" y="3599195"/>
          <a:ext cx="384104" cy="13019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CB</a:t>
          </a:r>
        </a:p>
      </cdr:txBody>
    </cdr:sp>
  </cdr:relSizeAnchor>
  <cdr:relSizeAnchor xmlns:cdr="http://schemas.openxmlformats.org/drawingml/2006/chartDrawing">
    <cdr:from>
      <cdr:x>0.13184</cdr:x>
      <cdr:y>0.66342</cdr:y>
    </cdr:from>
    <cdr:to>
      <cdr:x>0.16922</cdr:x>
      <cdr:y>0.6883</cdr:y>
    </cdr:to>
    <cdr:sp macro="" textlink="">
      <cdr:nvSpPr>
        <cdr:cNvPr id="7" name="TextBox 2"/>
        <cdr:cNvSpPr txBox="1"/>
      </cdr:nvSpPr>
      <cdr:spPr>
        <a:xfrm xmlns:a="http://schemas.openxmlformats.org/drawingml/2006/main">
          <a:off x="1355153" y="3470280"/>
          <a:ext cx="384207" cy="1301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CP</a:t>
          </a:r>
        </a:p>
      </cdr:txBody>
    </cdr:sp>
  </cdr:relSizeAnchor>
  <cdr:relSizeAnchor xmlns:cdr="http://schemas.openxmlformats.org/drawingml/2006/chartDrawing">
    <cdr:from>
      <cdr:x>0.14892</cdr:x>
      <cdr:y>0.66495</cdr:y>
    </cdr:from>
    <cdr:to>
      <cdr:x>0.19035</cdr:x>
      <cdr:y>0.71086</cdr:y>
    </cdr:to>
    <cdr:sp macro="" textlink="">
      <cdr:nvSpPr>
        <cdr:cNvPr id="9" name="TextBox 2"/>
        <cdr:cNvSpPr txBox="1"/>
      </cdr:nvSpPr>
      <cdr:spPr>
        <a:xfrm xmlns:a="http://schemas.openxmlformats.org/drawingml/2006/main">
          <a:off x="1530703" y="3478306"/>
          <a:ext cx="425843" cy="2401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CM</a:t>
          </a:r>
        </a:p>
      </cdr:txBody>
    </cdr:sp>
  </cdr:relSizeAnchor>
  <cdr:relSizeAnchor xmlns:cdr="http://schemas.openxmlformats.org/drawingml/2006/chartDrawing">
    <cdr:from>
      <cdr:x>0.22074</cdr:x>
      <cdr:y>0.30386</cdr:y>
    </cdr:from>
    <cdr:to>
      <cdr:x>0.26906</cdr:x>
      <cdr:y>0.33674</cdr:y>
    </cdr:to>
    <cdr:sp macro="" textlink="">
      <cdr:nvSpPr>
        <cdr:cNvPr id="10" name="TextBox 2"/>
        <cdr:cNvSpPr txBox="1"/>
      </cdr:nvSpPr>
      <cdr:spPr>
        <a:xfrm xmlns:a="http://schemas.openxmlformats.org/drawingml/2006/main">
          <a:off x="2516975" y="1569738"/>
          <a:ext cx="550970" cy="1698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BML</a:t>
          </a:r>
        </a:p>
      </cdr:txBody>
    </cdr:sp>
  </cdr:relSizeAnchor>
  <cdr:relSizeAnchor xmlns:cdr="http://schemas.openxmlformats.org/drawingml/2006/chartDrawing">
    <cdr:from>
      <cdr:x>0.25645</cdr:x>
      <cdr:y>0.32255</cdr:y>
    </cdr:from>
    <cdr:to>
      <cdr:x>0.30992</cdr:x>
      <cdr:y>0.36116</cdr:y>
    </cdr:to>
    <cdr:sp macro="" textlink="">
      <cdr:nvSpPr>
        <cdr:cNvPr id="11" name="TextBox 2"/>
        <cdr:cNvSpPr txBox="1"/>
      </cdr:nvSpPr>
      <cdr:spPr>
        <a:xfrm xmlns:a="http://schemas.openxmlformats.org/drawingml/2006/main">
          <a:off x="2924136" y="1666285"/>
          <a:ext cx="609714" cy="1994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KML</a:t>
          </a:r>
        </a:p>
      </cdr:txBody>
    </cdr:sp>
  </cdr:relSizeAnchor>
  <cdr:relSizeAnchor xmlns:cdr="http://schemas.openxmlformats.org/drawingml/2006/chartDrawing">
    <cdr:from>
      <cdr:x>0.33793</cdr:x>
      <cdr:y>0.2629</cdr:y>
    </cdr:from>
    <cdr:to>
      <cdr:x>0.43298</cdr:x>
      <cdr:y>0.33483</cdr:y>
    </cdr:to>
    <cdr:sp macro="" textlink="">
      <cdr:nvSpPr>
        <cdr:cNvPr id="12" name="TextBox 2"/>
        <cdr:cNvSpPr txBox="1"/>
      </cdr:nvSpPr>
      <cdr:spPr>
        <a:xfrm xmlns:a="http://schemas.openxmlformats.org/drawingml/2006/main">
          <a:off x="3473337" y="1375186"/>
          <a:ext cx="977023" cy="37628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Displacement</a:t>
          </a:r>
        </a:p>
      </cdr:txBody>
    </cdr:sp>
  </cdr:relSizeAnchor>
  <cdr:relSizeAnchor xmlns:cdr="http://schemas.openxmlformats.org/drawingml/2006/chartDrawing">
    <cdr:from>
      <cdr:x>0.60195</cdr:x>
      <cdr:y>0.07318</cdr:y>
    </cdr:from>
    <cdr:to>
      <cdr:x>0.66112</cdr:x>
      <cdr:y>0.12596</cdr:y>
    </cdr:to>
    <cdr:sp macro="" textlink="">
      <cdr:nvSpPr>
        <cdr:cNvPr id="13" name="TextBox 2"/>
        <cdr:cNvSpPr txBox="1"/>
      </cdr:nvSpPr>
      <cdr:spPr>
        <a:xfrm xmlns:a="http://schemas.openxmlformats.org/drawingml/2006/main">
          <a:off x="6187057" y="382805"/>
          <a:ext cx="608190" cy="27610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MCTC</a:t>
          </a:r>
        </a:p>
      </cdr:txBody>
    </cdr:sp>
  </cdr:relSizeAnchor>
  <cdr:relSizeAnchor xmlns:cdr="http://schemas.openxmlformats.org/drawingml/2006/chartDrawing">
    <cdr:from>
      <cdr:x>0.47019</cdr:x>
      <cdr:y>0.33367</cdr:y>
    </cdr:from>
    <cdr:to>
      <cdr:x>0.51285</cdr:x>
      <cdr:y>0.37069</cdr:y>
    </cdr:to>
    <cdr:sp macro="" textlink="">
      <cdr:nvSpPr>
        <cdr:cNvPr id="14" name="TextBox 2"/>
        <cdr:cNvSpPr txBox="1"/>
      </cdr:nvSpPr>
      <cdr:spPr>
        <a:xfrm xmlns:a="http://schemas.openxmlformats.org/drawingml/2006/main">
          <a:off x="4832781" y="1745410"/>
          <a:ext cx="438466" cy="1936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LCB</a:t>
          </a:r>
        </a:p>
      </cdr:txBody>
    </cdr:sp>
  </cdr:relSizeAnchor>
  <cdr:relSizeAnchor xmlns:cdr="http://schemas.openxmlformats.org/drawingml/2006/chartDrawing">
    <cdr:from>
      <cdr:x>0.42072</cdr:x>
      <cdr:y>0.06795</cdr:y>
    </cdr:from>
    <cdr:to>
      <cdr:x>0.4581</cdr:x>
      <cdr:y>0.09283</cdr:y>
    </cdr:to>
    <cdr:sp macro="" textlink="">
      <cdr:nvSpPr>
        <cdr:cNvPr id="15" name="TextBox 2"/>
        <cdr:cNvSpPr txBox="1"/>
      </cdr:nvSpPr>
      <cdr:spPr>
        <a:xfrm xmlns:a="http://schemas.openxmlformats.org/drawingml/2006/main">
          <a:off x="4797236" y="326378"/>
          <a:ext cx="426224" cy="11950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LCF</a:t>
          </a:r>
        </a:p>
      </cdr:txBody>
    </cdr:sp>
  </cdr:relSizeAnchor>
  <cdr:relSizeAnchor xmlns:cdr="http://schemas.openxmlformats.org/drawingml/2006/chartDrawing">
    <cdr:from>
      <cdr:x>0.43646</cdr:x>
      <cdr:y>0.66379</cdr:y>
    </cdr:from>
    <cdr:to>
      <cdr:x>0.47965</cdr:x>
      <cdr:y>0.79516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4976695" y="3188442"/>
          <a:ext cx="492472" cy="6310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Midship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BF7B-A393-47F8-A637-78E1E333B385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5143A-759B-4B65-8EA3-4DB8ED15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1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basis ship, we tried to look for vessels that are in service in this route. After consideration and following the suggestions of our supervisor, we selected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 carrier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having the following particulars.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8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Taking length to breadth, breadth to depth</a:t>
            </a:r>
            <a:r>
              <a:rPr lang="en-US" baseline="0" dirty="0" smtClean="0"/>
              <a:t> and depth to draft ratios from the selected basis ship, acquiring its admiralty coefficient, we have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5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Subtracting the deadweight from displacement, we got our lightweight 735 tonnes.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6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took reference from ISO 2001 to find our crew number, which is 15.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5143A-759B-4B65-8EA3-4DB8ED157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3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B2CAC-8C0E-4C63-8E3A-C22940F38B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3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12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5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7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65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1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0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6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D19E87-B750-4391-983B-DF0CECE53C34}" type="datetimeFigureOut">
              <a:rPr lang="en-US" smtClean="0"/>
              <a:t>28-Feb-23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C71642-128D-4C9C-9D59-92680EF1F9F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60" y="124164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NAME-338</a:t>
            </a:r>
            <a:br>
              <a:rPr lang="en-US" b="1" dirty="0" smtClean="0">
                <a:latin typeface="+mn-lt"/>
                <a:cs typeface="Arial" panose="020B0604020202020204" pitchFamily="34" charset="0"/>
              </a:rPr>
            </a:br>
            <a:r>
              <a:rPr lang="en-US" b="1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+mn-lt"/>
                <a:cs typeface="Arial" panose="020B0604020202020204" pitchFamily="34" charset="0"/>
              </a:rPr>
            </a:br>
            <a:r>
              <a:rPr lang="en-US" b="1" dirty="0" smtClean="0">
                <a:latin typeface="+mn-lt"/>
                <a:cs typeface="Arial" panose="020B0604020202020204" pitchFamily="34" charset="0"/>
              </a:rPr>
              <a:t>Ship Design Project &amp; Presentation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640" y="3210560"/>
            <a:ext cx="374769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Supervised by,</a:t>
            </a:r>
          </a:p>
          <a:p>
            <a:endParaRPr lang="en-US" sz="2800" dirty="0"/>
          </a:p>
          <a:p>
            <a:r>
              <a:rPr lang="en-US" sz="2800" dirty="0" smtClean="0"/>
              <a:t>Dr. N. M. Golam Zakaria</a:t>
            </a:r>
          </a:p>
          <a:p>
            <a:r>
              <a:rPr lang="en-US" sz="2800" dirty="0" smtClean="0"/>
              <a:t>Professor,</a:t>
            </a:r>
          </a:p>
          <a:p>
            <a:r>
              <a:rPr lang="en-US" sz="2800" dirty="0" smtClean="0"/>
              <a:t>Dept. of NAME,</a:t>
            </a:r>
          </a:p>
          <a:p>
            <a:r>
              <a:rPr lang="en-US" sz="2800" dirty="0" smtClean="0"/>
              <a:t>BUET.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4807" y="3210560"/>
            <a:ext cx="3271921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Presented by,</a:t>
            </a:r>
          </a:p>
          <a:p>
            <a:endParaRPr lang="en-US" sz="2800" dirty="0"/>
          </a:p>
          <a:p>
            <a:r>
              <a:rPr lang="en-US" sz="2800" dirty="0" smtClean="0"/>
              <a:t>Touseef Hasan</a:t>
            </a:r>
          </a:p>
          <a:p>
            <a:r>
              <a:rPr lang="en-US" sz="2800" dirty="0" smtClean="0"/>
              <a:t>Student ID: 1812044,</a:t>
            </a:r>
          </a:p>
          <a:p>
            <a:r>
              <a:rPr lang="en-US" sz="2800" dirty="0" smtClean="0"/>
              <a:t>Mehedi Hasan</a:t>
            </a:r>
          </a:p>
          <a:p>
            <a:r>
              <a:rPr lang="en-US" sz="2800" dirty="0" smtClean="0"/>
              <a:t>Student ID: 1712046.</a:t>
            </a:r>
          </a:p>
        </p:txBody>
      </p:sp>
    </p:spTree>
    <p:extLst>
      <p:ext uri="{BB962C8B-B14F-4D97-AF65-F5344CB8AC3E}">
        <p14:creationId xmlns:p14="http://schemas.microsoft.com/office/powerpoint/2010/main" val="2525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57113" y="261324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+mn-lt"/>
                <a:cs typeface="Arial" panose="020B0604020202020204" pitchFamily="34" charset="0"/>
              </a:rPr>
              <a:t>Lines Plan</a:t>
            </a:r>
          </a:p>
        </p:txBody>
      </p:sp>
    </p:spTree>
    <p:extLst>
      <p:ext uri="{BB962C8B-B14F-4D97-AF65-F5344CB8AC3E}">
        <p14:creationId xmlns:p14="http://schemas.microsoft.com/office/powerpoint/2010/main" val="15974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" y="619760"/>
            <a:ext cx="12102791" cy="55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Offset Table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8" y="1366091"/>
            <a:ext cx="11683839" cy="44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Summary of Hydrostatic Calculation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81340"/>
            <a:ext cx="11887200" cy="21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2" y="12404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Hydrostatic Curves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256535"/>
              </p:ext>
            </p:extLst>
          </p:nvPr>
        </p:nvGraphicFramePr>
        <p:xfrm>
          <a:off x="396240" y="782320"/>
          <a:ext cx="11480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2335467" y="1647056"/>
            <a:ext cx="525906" cy="11964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VCB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2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30482" y="35666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086" y="1082039"/>
            <a:ext cx="5351114" cy="82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Reference Book Used: </a:t>
            </a:r>
            <a:r>
              <a:rPr lang="en-US" sz="3200" dirty="0" smtClean="0"/>
              <a:t>GL-2013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37814" y="2042589"/>
            <a:ext cx="5114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Thickness of Plates</a:t>
            </a:r>
            <a:endParaRPr lang="en-US" sz="2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013226"/>
              </p:ext>
            </p:extLst>
          </p:nvPr>
        </p:nvGraphicFramePr>
        <p:xfrm>
          <a:off x="2055042" y="2873586"/>
          <a:ext cx="8128000" cy="28566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 (Thickness)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Bottom Shell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r>
                        <a:rPr lang="en-US" baseline="0" dirty="0" smtClean="0"/>
                        <a:t> mm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Bilge 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Side Shell 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6143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Keel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5694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Deck 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8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9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89842" y="82402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1964" y="1706880"/>
            <a:ext cx="5036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Bottom Structure</a:t>
            </a:r>
            <a:endParaRPr lang="en-US" sz="2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55042" y="2873586"/>
          <a:ext cx="8128000" cy="28566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Bottom</a:t>
                      </a:r>
                      <a:r>
                        <a:rPr lang="en-US" baseline="0" dirty="0" smtClean="0"/>
                        <a:t> Longitudinal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L-200x150x10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Bottom Center Girder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T-850x550x9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Bottom Side</a:t>
                      </a:r>
                      <a:r>
                        <a:rPr lang="en-US" baseline="0" dirty="0" smtClean="0"/>
                        <a:t> Girder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T-800x450x7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6143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Inner Bottom Longitudinal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L-200x150x9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5694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T-900x450x8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8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89842" y="82402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1964" y="1706880"/>
            <a:ext cx="4329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Side Structure</a:t>
            </a:r>
            <a:endParaRPr lang="en-US" sz="2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49120" y="2965026"/>
          <a:ext cx="8453120" cy="242993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226560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226560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566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566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Main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L-175x100x8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7317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Frame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T-250x200x10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  <a:tr h="566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Side Longitudinal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L-150x75x8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6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7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89842" y="82402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1964" y="1706880"/>
            <a:ext cx="4442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Deck Structure</a:t>
            </a:r>
            <a:endParaRPr lang="en-US" sz="2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49120" y="2965026"/>
          <a:ext cx="8453120" cy="18638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226560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226560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566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5660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Deck</a:t>
                      </a:r>
                      <a:r>
                        <a:rPr lang="en-US" baseline="0" dirty="0" smtClean="0"/>
                        <a:t> Longitudinal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L-100x75x7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7317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Deck Web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T-200x100x10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89842" y="82402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1964" y="1706880"/>
            <a:ext cx="5586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Watertight Bulkheads</a:t>
            </a:r>
            <a:endParaRPr lang="en-US" sz="2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34722" y="2711026"/>
          <a:ext cx="8196398" cy="305985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98199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098199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5205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5205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r>
                        <a:rPr lang="en-US" baseline="0" dirty="0" smtClean="0"/>
                        <a:t> = 9 mm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6729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T-200x100x9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  <a:tr h="6729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Vertical Stiffeners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L-75x50x9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0252"/>
                  </a:ext>
                </a:extLst>
              </a:tr>
              <a:tr h="6729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Transverse Stiffeners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L-90x65x7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280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3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36193" y="164788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smtClean="0">
                <a:latin typeface="+mn-lt"/>
                <a:cs typeface="Arial" panose="020B0604020202020204" pitchFamily="34" charset="0"/>
              </a:rPr>
              <a:t>Contents</a:t>
            </a:r>
            <a:endParaRPr lang="en-US" sz="4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953" y="890166"/>
            <a:ext cx="871533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Principal Particulars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Lightweight, Deadweight and Displacement Calculation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General Arrangement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Lines Plan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Hydrostatic Calculation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Scantling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Detailed Lightweight and Deadweight Calculation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Approximate Trim and Stability Calculation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Resistance and Power Calculation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Rudder Design &amp; Steering Arrangement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Propeller Design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Engine Selection &amp; Design of Engine Foundation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73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89842" y="82402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Scantling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1964" y="1706880"/>
            <a:ext cx="4460901" cy="754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Summary: Superstructure</a:t>
            </a:r>
            <a:endParaRPr lang="en-US" sz="2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55042" y="2873586"/>
          <a:ext cx="8128000" cy="28566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79658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7486924"/>
                    </a:ext>
                  </a:extLst>
                </a:gridCol>
              </a:tblGrid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876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 = 7</a:t>
                      </a:r>
                      <a:r>
                        <a:rPr lang="en-US" baseline="0" dirty="0" smtClean="0"/>
                        <a:t> mm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3603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Side 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 = 9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76077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Side Frame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L-125x75x7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6143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 Frame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T-250x175x9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56940"/>
                  </a:ext>
                </a:extLst>
              </a:tr>
              <a:tr h="4761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Deck Longitudinal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L-100x75x7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8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6131" y="26425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Midship Section Drawing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9" y="1097280"/>
            <a:ext cx="12064725" cy="5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92307" y="18297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Longitudinal Construction Drawing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856324"/>
            <a:ext cx="8696960" cy="59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04" y="718619"/>
            <a:ext cx="8962391" cy="613938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75360" y="109512"/>
            <a:ext cx="10721005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Shell Expansion Drawing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75880"/>
              </p:ext>
            </p:extLst>
          </p:nvPr>
        </p:nvGraphicFramePr>
        <p:xfrm>
          <a:off x="1898650" y="944058"/>
          <a:ext cx="4776470" cy="2450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5346725" imgH="2743200" progId="Excel.Sheet.12">
                  <p:embed/>
                </p:oleObj>
              </mc:Choice>
              <mc:Fallback>
                <p:oleObj name="Worksheet" r:id="rId4" imgW="5346725" imgH="27432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8650" y="944058"/>
                        <a:ext cx="4776470" cy="2450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Resistance &amp; Power Calculations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Holtrop &amp; Mennen’s Method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5362" name="Picture 2" descr="https://image.slidesharecdn.com/introductiontoshipresistanceandpropulsion-221109093059-cc3f5df8/85/introduction-to-ship-resistance-and-propulsionpdf-5-320.jpg?cb=16679866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/>
          <a:stretch/>
        </p:blipFill>
        <p:spPr bwMode="auto">
          <a:xfrm>
            <a:off x="2617403" y="2129276"/>
            <a:ext cx="7371761" cy="40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06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Resistance &amp; Power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34979" y="2018109"/>
          <a:ext cx="8936610" cy="3845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3590">
                  <a:extLst>
                    <a:ext uri="{9D8B030D-6E8A-4147-A177-3AD203B41FA5}">
                      <a16:colId xmlns:a16="http://schemas.microsoft.com/office/drawing/2014/main" val="3227657550"/>
                    </a:ext>
                  </a:extLst>
                </a:gridCol>
                <a:gridCol w="2052590">
                  <a:extLst>
                    <a:ext uri="{9D8B030D-6E8A-4147-A177-3AD203B41FA5}">
                      <a16:colId xmlns:a16="http://schemas.microsoft.com/office/drawing/2014/main" val="2041907719"/>
                    </a:ext>
                  </a:extLst>
                </a:gridCol>
                <a:gridCol w="1293456">
                  <a:extLst>
                    <a:ext uri="{9D8B030D-6E8A-4147-A177-3AD203B41FA5}">
                      <a16:colId xmlns:a16="http://schemas.microsoft.com/office/drawing/2014/main" val="15628289"/>
                    </a:ext>
                  </a:extLst>
                </a:gridCol>
                <a:gridCol w="1316974">
                  <a:extLst>
                    <a:ext uri="{9D8B030D-6E8A-4147-A177-3AD203B41FA5}">
                      <a16:colId xmlns:a16="http://schemas.microsoft.com/office/drawing/2014/main" val="1312207418"/>
                    </a:ext>
                  </a:extLst>
                </a:gridCol>
              </a:tblGrid>
              <a:tr h="50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Frictional Resistance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R</a:t>
                      </a:r>
                      <a:r>
                        <a:rPr lang="en-US" sz="1600" b="0" u="none" strike="noStrike" baseline="-25000">
                          <a:effectLst/>
                        </a:rPr>
                        <a:t>F</a:t>
                      </a:r>
                      <a:r>
                        <a:rPr lang="en-US" sz="1600" b="0" u="none" strike="noStrike">
                          <a:effectLst/>
                        </a:rPr>
                        <a:t>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28.489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0461501"/>
                  </a:ext>
                </a:extLst>
              </a:tr>
              <a:tr h="50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Resistance of Appendages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R</a:t>
                      </a:r>
                      <a:r>
                        <a:rPr lang="en-US" sz="1600" b="0" u="none" strike="noStrike" baseline="-25000">
                          <a:effectLst/>
                        </a:rPr>
                        <a:t>APP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5.923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5699540"/>
                  </a:ext>
                </a:extLst>
              </a:tr>
              <a:tr h="50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Wave Making and Wave Breaking Resistance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R</a:t>
                      </a:r>
                      <a:r>
                        <a:rPr lang="en-US" sz="1600" b="0" u="none" strike="noStrike" baseline="-25000" dirty="0">
                          <a:effectLst/>
                        </a:rPr>
                        <a:t>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15.896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2851478"/>
                  </a:ext>
                </a:extLst>
              </a:tr>
              <a:tr h="448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Additional Resistance due to Bulbous Bow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R(B)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1883990"/>
                  </a:ext>
                </a:extLst>
              </a:tr>
              <a:tr h="448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Resistance of Immersed Transom Stern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R(TR)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0.25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2628485"/>
                  </a:ext>
                </a:extLst>
              </a:tr>
              <a:tr h="50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Model Ship Correlation Resistance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R</a:t>
                      </a:r>
                      <a:r>
                        <a:rPr lang="en-US" sz="1600" b="0" u="none" strike="noStrike" baseline="-25000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8.428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7277058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8186797"/>
                  </a:ext>
                </a:extLst>
              </a:tr>
              <a:tr h="50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Total Resistance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R</a:t>
                      </a:r>
                      <a:r>
                        <a:rPr lang="en-US" sz="2000" b="1" u="none" strike="noStrike" baseline="-25000" dirty="0">
                          <a:effectLst/>
                        </a:rPr>
                        <a:t>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58.381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kN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83551782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Resistance Summary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Resistance &amp; Power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Power Summary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47654" y="2253006"/>
          <a:ext cx="8286160" cy="32993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9569">
                  <a:extLst>
                    <a:ext uri="{9D8B030D-6E8A-4147-A177-3AD203B41FA5}">
                      <a16:colId xmlns:a16="http://schemas.microsoft.com/office/drawing/2014/main" val="3860864673"/>
                    </a:ext>
                  </a:extLst>
                </a:gridCol>
                <a:gridCol w="1498676">
                  <a:extLst>
                    <a:ext uri="{9D8B030D-6E8A-4147-A177-3AD203B41FA5}">
                      <a16:colId xmlns:a16="http://schemas.microsoft.com/office/drawing/2014/main" val="4189735574"/>
                    </a:ext>
                  </a:extLst>
                </a:gridCol>
                <a:gridCol w="1867915">
                  <a:extLst>
                    <a:ext uri="{9D8B030D-6E8A-4147-A177-3AD203B41FA5}">
                      <a16:colId xmlns:a16="http://schemas.microsoft.com/office/drawing/2014/main" val="4007315775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Effective Power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300.312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89821284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u="none" strike="noStrike" dirty="0">
                          <a:effectLst/>
                        </a:rPr>
                        <a:t>η</a:t>
                      </a:r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901270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u="none" strike="noStrike" dirty="0">
                          <a:effectLst/>
                        </a:rPr>
                        <a:t>η</a:t>
                      </a:r>
                      <a:r>
                        <a:rPr lang="en-US" sz="1600" u="none" strike="noStrike" dirty="0">
                          <a:effectLst/>
                        </a:rPr>
                        <a:t>d (QPC)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08843808"/>
                  </a:ext>
                </a:extLst>
              </a:tr>
              <a:tr h="378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Delivered Power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562.569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3620312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Shaft Power (considering shaft loss of 3.5%)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582.974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80514992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Power (considering gear box loss of 5%)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613.656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44860004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Power (considering sea margin of 15%)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705.704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6628377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Total Brake Power (considering 85% MCR)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830.241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kW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5398896"/>
                  </a:ext>
                </a:extLst>
              </a:tr>
              <a:tr h="365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Per Engine Brake Power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415.121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kW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756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6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7401" y="308011"/>
            <a:ext cx="1199459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Engine Selection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64658" y="110419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Selection of Engine and Gear Box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7A5761-2FF1-41C2-A681-75BA6D83F7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107" y="1758768"/>
          <a:ext cx="11017622" cy="89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60">
                  <a:extLst>
                    <a:ext uri="{9D8B030D-6E8A-4147-A177-3AD203B41FA5}">
                      <a16:colId xmlns:a16="http://schemas.microsoft.com/office/drawing/2014/main" val="398867987"/>
                    </a:ext>
                  </a:extLst>
                </a:gridCol>
                <a:gridCol w="1751725">
                  <a:extLst>
                    <a:ext uri="{9D8B030D-6E8A-4147-A177-3AD203B41FA5}">
                      <a16:colId xmlns:a16="http://schemas.microsoft.com/office/drawing/2014/main" val="2016195036"/>
                    </a:ext>
                  </a:extLst>
                </a:gridCol>
                <a:gridCol w="1751725">
                  <a:extLst>
                    <a:ext uri="{9D8B030D-6E8A-4147-A177-3AD203B41FA5}">
                      <a16:colId xmlns:a16="http://schemas.microsoft.com/office/drawing/2014/main" val="3903481730"/>
                    </a:ext>
                  </a:extLst>
                </a:gridCol>
                <a:gridCol w="923530">
                  <a:extLst>
                    <a:ext uri="{9D8B030D-6E8A-4147-A177-3AD203B41FA5}">
                      <a16:colId xmlns:a16="http://schemas.microsoft.com/office/drawing/2014/main" val="2095991992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1921629414"/>
                    </a:ext>
                  </a:extLst>
                </a:gridCol>
                <a:gridCol w="3218329">
                  <a:extLst>
                    <a:ext uri="{9D8B030D-6E8A-4147-A177-3AD203B41FA5}">
                      <a16:colId xmlns:a16="http://schemas.microsoft.com/office/drawing/2014/main" val="974465770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Certified </a:t>
                      </a:r>
                      <a:r>
                        <a:rPr lang="en-US" dirty="0"/>
                        <a:t>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54377"/>
                  </a:ext>
                </a:extLst>
              </a:tr>
              <a:tr h="52435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6M33C750-18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    </a:t>
                      </a:r>
                      <a:r>
                        <a:rPr lang="en-US" b="1" smtClean="0"/>
                        <a:t>649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    </a:t>
                      </a:r>
                      <a:r>
                        <a:rPr lang="en-US" b="1" dirty="0" smtClean="0"/>
                        <a:t>484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     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CCS, BV, RS, LR, GL, VR, RINA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8970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CD5799-5049-421F-B1E3-6C9629BAC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1" t="58865" r="44697" b="10244"/>
          <a:stretch/>
        </p:blipFill>
        <p:spPr>
          <a:xfrm>
            <a:off x="949429" y="3135983"/>
            <a:ext cx="4393536" cy="329809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F1C9184-A316-4D14-8D43-A532CAE08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8" t="31793" r="42239" b="48370"/>
          <a:stretch/>
        </p:blipFill>
        <p:spPr>
          <a:xfrm>
            <a:off x="6571040" y="2816104"/>
            <a:ext cx="2886452" cy="107006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05626D-04A1-48A1-881A-21ACC5184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7" t="40771" r="42231" b="25811"/>
          <a:stretch/>
        </p:blipFill>
        <p:spPr>
          <a:xfrm>
            <a:off x="5926220" y="4053392"/>
            <a:ext cx="4447592" cy="28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Scantling Summary (Rudder) (DNV – GL 2016)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413262" y="1876772"/>
          <a:ext cx="7362333" cy="4253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3714">
                  <a:extLst>
                    <a:ext uri="{9D8B030D-6E8A-4147-A177-3AD203B41FA5}">
                      <a16:colId xmlns:a16="http://schemas.microsoft.com/office/drawing/2014/main" val="422695909"/>
                    </a:ext>
                  </a:extLst>
                </a:gridCol>
                <a:gridCol w="2403511">
                  <a:extLst>
                    <a:ext uri="{9D8B030D-6E8A-4147-A177-3AD203B41FA5}">
                      <a16:colId xmlns:a16="http://schemas.microsoft.com/office/drawing/2014/main" val="1244737016"/>
                    </a:ext>
                  </a:extLst>
                </a:gridCol>
                <a:gridCol w="1695108">
                  <a:extLst>
                    <a:ext uri="{9D8B030D-6E8A-4147-A177-3AD203B41FA5}">
                      <a16:colId xmlns:a16="http://schemas.microsoft.com/office/drawing/2014/main" val="98217397"/>
                    </a:ext>
                  </a:extLst>
                </a:gridCol>
              </a:tblGrid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Used Material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HLS GL F-40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6227635"/>
                  </a:ext>
                </a:extLst>
              </a:tr>
              <a:tr h="241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Rudder Area (each)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2.557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</a:t>
                      </a:r>
                      <a:r>
                        <a:rPr lang="en-US" sz="1600" u="none" strike="noStrike" baseline="30000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9127949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Mean height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1.872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66994364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Mean breadth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0483142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Aspect ratio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99311570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Rudder Force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41.71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kN (ahead)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70557262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kN (astern)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8198085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Rudder Torque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kNm (ahead)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6436926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6.115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kNm (astern)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06482585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Rudder Stock Diameter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9351265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Coupling Bolt Diameter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7042721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Coupling Flange Thickness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8366620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Rudder Plate Thickness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05318983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Rudder Web Thickness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4039530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Pintle Diameter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7815869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Bearing liners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1940546"/>
                  </a:ext>
                </a:extLst>
              </a:tr>
              <a:tr h="229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NACA Section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0010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357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4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83" y="1876772"/>
            <a:ext cx="6324925" cy="452143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5791" y="295386"/>
            <a:ext cx="11862707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74084" y="115139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Rudder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882" y="129244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Owner’s Requirements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4720" y="2743200"/>
            <a:ext cx="77067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Vessel Type:        </a:t>
            </a:r>
            <a:r>
              <a:rPr lang="en-US" sz="3200" dirty="0" smtClean="0"/>
              <a:t>Bulk Carrier</a:t>
            </a:r>
            <a:endParaRPr lang="en-US" sz="3200" b="1" dirty="0" smtClean="0"/>
          </a:p>
          <a:p>
            <a:r>
              <a:rPr lang="en-US" sz="3200" b="1" dirty="0" smtClean="0"/>
              <a:t>Capacity:              </a:t>
            </a:r>
            <a:r>
              <a:rPr lang="en-US" sz="3200" dirty="0" smtClean="0"/>
              <a:t>2300 tonnes</a:t>
            </a:r>
            <a:endParaRPr lang="en-US" sz="3200" b="1" dirty="0" smtClean="0"/>
          </a:p>
          <a:p>
            <a:r>
              <a:rPr lang="en-US" sz="3200" b="1" dirty="0" smtClean="0"/>
              <a:t>Service Speed:    </a:t>
            </a:r>
            <a:r>
              <a:rPr lang="en-US" sz="3200" dirty="0" smtClean="0"/>
              <a:t>10 knots</a:t>
            </a:r>
            <a:endParaRPr lang="en-US" sz="3200" b="1" dirty="0" smtClean="0"/>
          </a:p>
          <a:p>
            <a:r>
              <a:rPr lang="en-US" sz="3200" b="1" dirty="0" smtClean="0"/>
              <a:t>Route:                   </a:t>
            </a:r>
            <a:r>
              <a:rPr lang="en-US" sz="3200" dirty="0" smtClean="0"/>
              <a:t>Dhaka – Chittagong (Inland)</a:t>
            </a:r>
            <a:endParaRPr lang="en-US" sz="3200" b="1" dirty="0" smtClean="0"/>
          </a:p>
          <a:p>
            <a:r>
              <a:rPr lang="en-US" sz="3200" b="1" dirty="0" smtClean="0"/>
              <a:t>Route Distance:  </a:t>
            </a:r>
            <a:r>
              <a:rPr lang="en-US" sz="3200" dirty="0" smtClean="0"/>
              <a:t>315 km (171 nautical miles)</a:t>
            </a:r>
            <a:endParaRPr lang="en-US" sz="3200" b="1" dirty="0" smtClean="0"/>
          </a:p>
          <a:p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7962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3093" y="213743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939122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Rudder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90" y="1775029"/>
            <a:ext cx="8176376" cy="45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2168460"/>
            <a:ext cx="8998412" cy="252108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3093" y="213743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74084" y="939122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Rudder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3093" y="213743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797720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Rudder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16" y="1343376"/>
            <a:ext cx="3882111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3093" y="213743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6F21E0-DA4F-4025-905D-9099FE481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t="22885" r="75867" b="45601"/>
          <a:stretch/>
        </p:blipFill>
        <p:spPr>
          <a:xfrm>
            <a:off x="1241062" y="1431811"/>
            <a:ext cx="2748775" cy="2653991"/>
          </a:xfrm>
          <a:prstGeom prst="rect">
            <a:avLst/>
          </a:prstGeom>
        </p:spPr>
      </p:pic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B1EB46D-3E9D-4542-B3DF-385F47618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64027" r="71484" b="10278"/>
          <a:stretch/>
        </p:blipFill>
        <p:spPr>
          <a:xfrm>
            <a:off x="4158656" y="1584506"/>
            <a:ext cx="3920952" cy="2501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2E7BE-ECCF-4EF2-A95E-2BBDCE20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27" y="1584506"/>
            <a:ext cx="3245476" cy="62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474D53-ABFB-4CA8-B97A-9859892A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27" y="2266778"/>
            <a:ext cx="1164803" cy="49202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DECA541-8C7A-431C-BA75-D67934F912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24444" r="18203" b="30417"/>
          <a:stretch/>
        </p:blipFill>
        <p:spPr>
          <a:xfrm>
            <a:off x="2204419" y="4143449"/>
            <a:ext cx="7542898" cy="248373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41062" y="859127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Steering Gear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38" y="1466117"/>
            <a:ext cx="6938963" cy="535486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3093" y="213743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Rudder Design &amp; Steering Arrangement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1062" y="859127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Steering Gear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2519" y="174256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Propeller Design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4A661-D8DD-4A85-A94C-EF58639C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32" y="1442301"/>
            <a:ext cx="7494010" cy="47699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9358" y="899634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Cavitation Check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18474" y="1625009"/>
          <a:ext cx="3591613" cy="2371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3074">
                  <a:extLst>
                    <a:ext uri="{9D8B030D-6E8A-4147-A177-3AD203B41FA5}">
                      <a16:colId xmlns:a16="http://schemas.microsoft.com/office/drawing/2014/main" val="3131795918"/>
                    </a:ext>
                  </a:extLst>
                </a:gridCol>
                <a:gridCol w="1038539">
                  <a:extLst>
                    <a:ext uri="{9D8B030D-6E8A-4147-A177-3AD203B41FA5}">
                      <a16:colId xmlns:a16="http://schemas.microsoft.com/office/drawing/2014/main" val="3541634282"/>
                    </a:ext>
                  </a:extLst>
                </a:gridCol>
              </a:tblGrid>
              <a:tr h="47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1377612"/>
                  </a:ext>
                </a:extLst>
              </a:tr>
              <a:tr h="47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Open water efficiency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90724359"/>
                  </a:ext>
                </a:extLst>
              </a:tr>
              <a:tr h="47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P/D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7035988"/>
                  </a:ext>
                </a:extLst>
              </a:tr>
              <a:tr h="47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2696852"/>
                  </a:ext>
                </a:extLst>
              </a:tr>
              <a:tr h="47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Min. BAR (for cavitation)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0.598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4304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5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2520" y="308011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Propeller Design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9359" y="103338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Propeller Parameters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04214" y="1941918"/>
          <a:ext cx="8239027" cy="3761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7188">
                  <a:extLst>
                    <a:ext uri="{9D8B030D-6E8A-4147-A177-3AD203B41FA5}">
                      <a16:colId xmlns:a16="http://schemas.microsoft.com/office/drawing/2014/main" val="3309192229"/>
                    </a:ext>
                  </a:extLst>
                </a:gridCol>
                <a:gridCol w="2700186">
                  <a:extLst>
                    <a:ext uri="{9D8B030D-6E8A-4147-A177-3AD203B41FA5}">
                      <a16:colId xmlns:a16="http://schemas.microsoft.com/office/drawing/2014/main" val="2054370946"/>
                    </a:ext>
                  </a:extLst>
                </a:gridCol>
                <a:gridCol w="1661653">
                  <a:extLst>
                    <a:ext uri="{9D8B030D-6E8A-4147-A177-3AD203B41FA5}">
                      <a16:colId xmlns:a16="http://schemas.microsoft.com/office/drawing/2014/main" val="1252899692"/>
                    </a:ext>
                  </a:extLst>
                </a:gridCol>
              </a:tblGrid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Number of propellers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5157439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Number of blades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3632820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8684138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Diameter, 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1.533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2190836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P/D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0341621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Efficiency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5925614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Propeller speed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rpm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0408841"/>
                  </a:ext>
                </a:extLst>
              </a:tr>
              <a:tr h="470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Pitch, 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1.395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3183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2520" y="308011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Propeller Design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56" y="1444146"/>
            <a:ext cx="7874405" cy="464843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99359" y="103338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Propeller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42" y="1426476"/>
            <a:ext cx="2734033" cy="48791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62520" y="308011"/>
            <a:ext cx="1173207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Propeller Design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9359" y="103338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Propeller Drawing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2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8011"/>
            <a:ext cx="11994599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64658" y="110419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Scantling Summary (Engine Room) (DNV – GL 2016)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21463"/>
              </p:ext>
            </p:extLst>
          </p:nvPr>
        </p:nvGraphicFramePr>
        <p:xfrm>
          <a:off x="2271859" y="2073896"/>
          <a:ext cx="7598003" cy="3629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395">
                  <a:extLst>
                    <a:ext uri="{9D8B030D-6E8A-4147-A177-3AD203B41FA5}">
                      <a16:colId xmlns:a16="http://schemas.microsoft.com/office/drawing/2014/main" val="2459547533"/>
                    </a:ext>
                  </a:extLst>
                </a:gridCol>
                <a:gridCol w="2153764">
                  <a:extLst>
                    <a:ext uri="{9D8B030D-6E8A-4147-A177-3AD203B41FA5}">
                      <a16:colId xmlns:a16="http://schemas.microsoft.com/office/drawing/2014/main" val="3450024732"/>
                    </a:ext>
                  </a:extLst>
                </a:gridCol>
                <a:gridCol w="1435844">
                  <a:extLst>
                    <a:ext uri="{9D8B030D-6E8A-4147-A177-3AD203B41FA5}">
                      <a16:colId xmlns:a16="http://schemas.microsoft.com/office/drawing/2014/main" val="3500777292"/>
                    </a:ext>
                  </a:extLst>
                </a:gridCol>
              </a:tblGrid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Plate Floor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510434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Longitudinal Girder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4209644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Side Girder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586354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Inner Bottom Plate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3035762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Top Plate (Thickness)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775518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Top Plate (Width)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7128575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Bottom Plate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4276600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Web Frame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T-200x100x12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9017989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Foundation Bolt (Diameter)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443680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Foundation Bolt (Spacing)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38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7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Principal Particulars of Basis Ship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1193" y="1513840"/>
            <a:ext cx="66522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Length Overall</a:t>
            </a:r>
          </a:p>
          <a:p>
            <a:r>
              <a:rPr lang="en-US" sz="3200" dirty="0" smtClean="0"/>
              <a:t>Length between Perpendiculars</a:t>
            </a:r>
          </a:p>
          <a:p>
            <a:r>
              <a:rPr lang="en-US" sz="3200" dirty="0" smtClean="0"/>
              <a:t>Breadth Mld.                                              </a:t>
            </a:r>
          </a:p>
          <a:p>
            <a:r>
              <a:rPr lang="en-US" sz="3200" dirty="0" smtClean="0"/>
              <a:t>Depth Mld.</a:t>
            </a:r>
          </a:p>
          <a:p>
            <a:r>
              <a:rPr lang="en-US" sz="3200" dirty="0" smtClean="0"/>
              <a:t>Draft</a:t>
            </a:r>
          </a:p>
          <a:p>
            <a:r>
              <a:rPr lang="en-US" sz="3200" dirty="0" smtClean="0"/>
              <a:t>Engine Power</a:t>
            </a:r>
          </a:p>
          <a:p>
            <a:r>
              <a:rPr lang="en-US" sz="3200" dirty="0" smtClean="0"/>
              <a:t>Service Speed</a:t>
            </a:r>
          </a:p>
          <a:p>
            <a:r>
              <a:rPr lang="en-US" sz="3200" dirty="0" smtClean="0"/>
              <a:t>CB</a:t>
            </a:r>
          </a:p>
          <a:p>
            <a:r>
              <a:rPr lang="en-US" sz="3200" dirty="0" smtClean="0"/>
              <a:t>CD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6727" y="1513840"/>
            <a:ext cx="237077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:    63.2 m</a:t>
            </a:r>
          </a:p>
          <a:p>
            <a:r>
              <a:rPr lang="en-US" sz="3200" dirty="0" smtClean="0"/>
              <a:t>:    61.5 m</a:t>
            </a:r>
          </a:p>
          <a:p>
            <a:r>
              <a:rPr lang="en-US" sz="3200" dirty="0" smtClean="0"/>
              <a:t>:    10.2 m</a:t>
            </a:r>
          </a:p>
          <a:p>
            <a:r>
              <a:rPr lang="en-US" sz="3200" dirty="0" smtClean="0"/>
              <a:t>:    4.6 m</a:t>
            </a:r>
          </a:p>
          <a:p>
            <a:r>
              <a:rPr lang="en-US" sz="3200" dirty="0" smtClean="0"/>
              <a:t>:    3.5 m</a:t>
            </a:r>
          </a:p>
          <a:p>
            <a:r>
              <a:rPr lang="en-US" sz="3200" dirty="0" smtClean="0"/>
              <a:t>:    522*2 KW</a:t>
            </a:r>
          </a:p>
          <a:p>
            <a:r>
              <a:rPr lang="en-US" sz="3200" dirty="0" smtClean="0"/>
              <a:t>:    10 knots</a:t>
            </a:r>
          </a:p>
          <a:p>
            <a:r>
              <a:rPr lang="en-US" sz="3200" dirty="0" smtClean="0"/>
              <a:t>:    0.79</a:t>
            </a:r>
          </a:p>
          <a:p>
            <a:r>
              <a:rPr lang="en-US" sz="3200" dirty="0" smtClean="0"/>
              <a:t>:    0.76</a:t>
            </a:r>
          </a:p>
        </p:txBody>
      </p:sp>
    </p:spTree>
    <p:extLst>
      <p:ext uri="{BB962C8B-B14F-4D97-AF65-F5344CB8AC3E}">
        <p14:creationId xmlns:p14="http://schemas.microsoft.com/office/powerpoint/2010/main" val="25650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2" y="1578884"/>
            <a:ext cx="4654137" cy="44221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9359" y="103338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Profile View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2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55" y="1758767"/>
            <a:ext cx="5537426" cy="42075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9359" y="103338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Plan View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55" y="1758768"/>
            <a:ext cx="7653906" cy="35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4" y="1758768"/>
            <a:ext cx="7309768" cy="37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Design of Engine Foundation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20" y="2015266"/>
            <a:ext cx="7422776" cy="33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Shafting Arrangement Summary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97049"/>
              </p:ext>
            </p:extLst>
          </p:nvPr>
        </p:nvGraphicFramePr>
        <p:xfrm>
          <a:off x="1828800" y="1432562"/>
          <a:ext cx="8514079" cy="4561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1194">
                  <a:extLst>
                    <a:ext uri="{9D8B030D-6E8A-4147-A177-3AD203B41FA5}">
                      <a16:colId xmlns:a16="http://schemas.microsoft.com/office/drawing/2014/main" val="84030484"/>
                    </a:ext>
                  </a:extLst>
                </a:gridCol>
                <a:gridCol w="2168985">
                  <a:extLst>
                    <a:ext uri="{9D8B030D-6E8A-4147-A177-3AD203B41FA5}">
                      <a16:colId xmlns:a16="http://schemas.microsoft.com/office/drawing/2014/main" val="4129340671"/>
                    </a:ext>
                  </a:extLst>
                </a:gridCol>
                <a:gridCol w="1553900">
                  <a:extLst>
                    <a:ext uri="{9D8B030D-6E8A-4147-A177-3AD203B41FA5}">
                      <a16:colId xmlns:a16="http://schemas.microsoft.com/office/drawing/2014/main" val="1386430544"/>
                    </a:ext>
                  </a:extLst>
                </a:gridCol>
              </a:tblGrid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Shaft Speed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rpm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5535181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Torque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kNm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386598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Nm^-2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2977638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Shaft Diameter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5820902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Twisting angle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4.75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degrees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3343882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Shaft liners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3915025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Coupling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3218211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Shaft bearing max. distance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6042616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Stern tube bearing (fwd.)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7417197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Stern tube bearing (aft)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15060709"/>
                  </a:ext>
                </a:extLst>
              </a:tr>
              <a:tr h="414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Flange coupling bolt diameter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756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16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E7C900-D189-40AE-B105-C13049858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0831"/>
              </p:ext>
            </p:extLst>
          </p:nvPr>
        </p:nvGraphicFramePr>
        <p:xfrm>
          <a:off x="1960880" y="995681"/>
          <a:ext cx="8087360" cy="51917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{3B4B98B0-60AC-42C2-AFA5-B58CD77FA1E5}</a:tableStyleId>
              </a:tblPr>
              <a:tblGrid>
                <a:gridCol w="768649">
                  <a:extLst>
                    <a:ext uri="{9D8B030D-6E8A-4147-A177-3AD203B41FA5}">
                      <a16:colId xmlns:a16="http://schemas.microsoft.com/office/drawing/2014/main" val="1343784003"/>
                    </a:ext>
                  </a:extLst>
                </a:gridCol>
                <a:gridCol w="3232872">
                  <a:extLst>
                    <a:ext uri="{9D8B030D-6E8A-4147-A177-3AD203B41FA5}">
                      <a16:colId xmlns:a16="http://schemas.microsoft.com/office/drawing/2014/main" val="3065567305"/>
                    </a:ext>
                  </a:extLst>
                </a:gridCol>
                <a:gridCol w="1791611">
                  <a:extLst>
                    <a:ext uri="{9D8B030D-6E8A-4147-A177-3AD203B41FA5}">
                      <a16:colId xmlns:a16="http://schemas.microsoft.com/office/drawing/2014/main" val="3488673030"/>
                    </a:ext>
                  </a:extLst>
                </a:gridCol>
                <a:gridCol w="2294228">
                  <a:extLst>
                    <a:ext uri="{9D8B030D-6E8A-4147-A177-3AD203B41FA5}">
                      <a16:colId xmlns:a16="http://schemas.microsoft.com/office/drawing/2014/main" val="2259162765"/>
                    </a:ext>
                  </a:extLst>
                </a:gridCol>
              </a:tblGrid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SL. NO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DESCRIPTION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MATERIALS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 OF COMPONENT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293917436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Cone nut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92870627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Cone nut securing screw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364386761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Propeller key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97934976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Propeller dia X pitch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756194485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Aft  Brg securing screw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2654175344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Cover plate securing screw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470471440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>Aft locking ring</a:t>
                      </a:r>
                      <a:endParaRPr lang="en-US" sz="1100" b="1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865012307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>Cover plate</a:t>
                      </a:r>
                      <a:endParaRPr lang="en-US" sz="1100" b="1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4134184600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Lock ring securing screw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b="1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051083849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>FWD locking ring</a:t>
                      </a:r>
                      <a:endParaRPr lang="en-US" sz="1100" b="1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763082234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Rubber bearing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756677378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Sterntube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2068984553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Tailshaft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44013406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gland housing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G.M.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2800635342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FWD  bearing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G.M.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462929242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Greasy packing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GRAPHITED ASBESTOS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turns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089642709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Gland ring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G.M.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483076038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Gland studs and nuts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2013659598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Coupling key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448364927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Half coupling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789855209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Backing washer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191728240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Locking nut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En7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787369214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Sealing ring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2476798094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Fwd brg securing screw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M.B.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3743169127"/>
                  </a:ext>
                </a:extLst>
              </a:tr>
              <a:tr h="1996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>
                          <a:effectLst/>
                        </a:rPr>
                        <a:t>Bearing lock ring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STEEL BS</a:t>
                      </a:r>
                      <a:endParaRPr lang="en-US" sz="1100" b="1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b="1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874" marR="36874" marT="0" marB="0"/>
                </a:tc>
                <a:extLst>
                  <a:ext uri="{0D108BD9-81ED-4DB2-BD59-A6C34878D82A}">
                    <a16:rowId xmlns:a16="http://schemas.microsoft.com/office/drawing/2014/main" val="19631592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Shafting Arrangement Summary (Contd.)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3" y="1359596"/>
            <a:ext cx="11493067" cy="46032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08011"/>
            <a:ext cx="12104016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 smtClean="0">
                <a:latin typeface="+mn-lt"/>
                <a:cs typeface="Arial" panose="020B0604020202020204" pitchFamily="34" charset="0"/>
              </a:rPr>
              <a:t>Shafting Arrangement Drawing</a:t>
            </a:r>
            <a:endParaRPr lang="en-US" sz="4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4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Detailed Weight Calculation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07913" y="1781664"/>
          <a:ext cx="10417373" cy="372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8825">
                  <a:extLst>
                    <a:ext uri="{9D8B030D-6E8A-4147-A177-3AD203B41FA5}">
                      <a16:colId xmlns:a16="http://schemas.microsoft.com/office/drawing/2014/main" val="12285323"/>
                    </a:ext>
                  </a:extLst>
                </a:gridCol>
                <a:gridCol w="1905546">
                  <a:extLst>
                    <a:ext uri="{9D8B030D-6E8A-4147-A177-3AD203B41FA5}">
                      <a16:colId xmlns:a16="http://schemas.microsoft.com/office/drawing/2014/main" val="1410254491"/>
                    </a:ext>
                  </a:extLst>
                </a:gridCol>
                <a:gridCol w="1318431">
                  <a:extLst>
                    <a:ext uri="{9D8B030D-6E8A-4147-A177-3AD203B41FA5}">
                      <a16:colId xmlns:a16="http://schemas.microsoft.com/office/drawing/2014/main" val="3888988382"/>
                    </a:ext>
                  </a:extLst>
                </a:gridCol>
                <a:gridCol w="988825">
                  <a:extLst>
                    <a:ext uri="{9D8B030D-6E8A-4147-A177-3AD203B41FA5}">
                      <a16:colId xmlns:a16="http://schemas.microsoft.com/office/drawing/2014/main" val="384563998"/>
                    </a:ext>
                  </a:extLst>
                </a:gridCol>
                <a:gridCol w="1565638">
                  <a:extLst>
                    <a:ext uri="{9D8B030D-6E8A-4147-A177-3AD203B41FA5}">
                      <a16:colId xmlns:a16="http://schemas.microsoft.com/office/drawing/2014/main" val="2693563928"/>
                    </a:ext>
                  </a:extLst>
                </a:gridCol>
                <a:gridCol w="1709840">
                  <a:extLst>
                    <a:ext uri="{9D8B030D-6E8A-4147-A177-3AD203B41FA5}">
                      <a16:colId xmlns:a16="http://schemas.microsoft.com/office/drawing/2014/main" val="1875214015"/>
                    </a:ext>
                  </a:extLst>
                </a:gridCol>
                <a:gridCol w="1940268">
                  <a:extLst>
                    <a:ext uri="{9D8B030D-6E8A-4147-A177-3AD203B41FA5}">
                      <a16:colId xmlns:a16="http://schemas.microsoft.com/office/drawing/2014/main" val="1181528686"/>
                    </a:ext>
                  </a:extLst>
                </a:gridCol>
              </a:tblGrid>
              <a:tr h="1241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Weight (tonnes)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LCG (m)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Moment (t-m) (about aft)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VCG (m)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Moment (t-m) (about keel)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37058561"/>
                  </a:ext>
                </a:extLst>
              </a:tr>
              <a:tr h="620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Steel Weight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640.95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29.87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19143.08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1535.94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0885166"/>
                  </a:ext>
                </a:extLst>
              </a:tr>
              <a:tr h="620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Wood &amp; Outfit 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11.49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94.07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81.47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8458181"/>
                  </a:ext>
                </a:extLst>
              </a:tr>
              <a:tr h="620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Machinery 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57.96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25.97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1505.37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223.48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7935775"/>
                  </a:ext>
                </a:extLst>
              </a:tr>
              <a:tr h="62059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Lightship 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710.40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29.20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20742.52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2.59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1840.88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7555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22948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Detailed Weight Calculation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57461" y="1621410"/>
          <a:ext cx="9708852" cy="4472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69">
                  <a:extLst>
                    <a:ext uri="{9D8B030D-6E8A-4147-A177-3AD203B41FA5}">
                      <a16:colId xmlns:a16="http://schemas.microsoft.com/office/drawing/2014/main" val="1587200703"/>
                    </a:ext>
                  </a:extLst>
                </a:gridCol>
                <a:gridCol w="2483303">
                  <a:extLst>
                    <a:ext uri="{9D8B030D-6E8A-4147-A177-3AD203B41FA5}">
                      <a16:colId xmlns:a16="http://schemas.microsoft.com/office/drawing/2014/main" val="3171049887"/>
                    </a:ext>
                  </a:extLst>
                </a:gridCol>
                <a:gridCol w="677608">
                  <a:extLst>
                    <a:ext uri="{9D8B030D-6E8A-4147-A177-3AD203B41FA5}">
                      <a16:colId xmlns:a16="http://schemas.microsoft.com/office/drawing/2014/main" val="3397085455"/>
                    </a:ext>
                  </a:extLst>
                </a:gridCol>
                <a:gridCol w="1030529">
                  <a:extLst>
                    <a:ext uri="{9D8B030D-6E8A-4147-A177-3AD203B41FA5}">
                      <a16:colId xmlns:a16="http://schemas.microsoft.com/office/drawing/2014/main" val="1089548155"/>
                    </a:ext>
                  </a:extLst>
                </a:gridCol>
                <a:gridCol w="1379920">
                  <a:extLst>
                    <a:ext uri="{9D8B030D-6E8A-4147-A177-3AD203B41FA5}">
                      <a16:colId xmlns:a16="http://schemas.microsoft.com/office/drawing/2014/main" val="3087396985"/>
                    </a:ext>
                  </a:extLst>
                </a:gridCol>
                <a:gridCol w="790543">
                  <a:extLst>
                    <a:ext uri="{9D8B030D-6E8A-4147-A177-3AD203B41FA5}">
                      <a16:colId xmlns:a16="http://schemas.microsoft.com/office/drawing/2014/main" val="2452293681"/>
                    </a:ext>
                  </a:extLst>
                </a:gridCol>
                <a:gridCol w="889360">
                  <a:extLst>
                    <a:ext uri="{9D8B030D-6E8A-4147-A177-3AD203B41FA5}">
                      <a16:colId xmlns:a16="http://schemas.microsoft.com/office/drawing/2014/main" val="2163394048"/>
                    </a:ext>
                  </a:extLst>
                </a:gridCol>
                <a:gridCol w="790543">
                  <a:extLst>
                    <a:ext uri="{9D8B030D-6E8A-4147-A177-3AD203B41FA5}">
                      <a16:colId xmlns:a16="http://schemas.microsoft.com/office/drawing/2014/main" val="28870518"/>
                    </a:ext>
                  </a:extLst>
                </a:gridCol>
                <a:gridCol w="903477">
                  <a:extLst>
                    <a:ext uri="{9D8B030D-6E8A-4147-A177-3AD203B41FA5}">
                      <a16:colId xmlns:a16="http://schemas.microsoft.com/office/drawing/2014/main" val="2180599337"/>
                    </a:ext>
                  </a:extLst>
                </a:gridCol>
              </a:tblGrid>
              <a:tr h="557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Unit weight (tonnes)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weight (tonnes)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LCG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Moment (about </a:t>
                      </a:r>
                      <a:r>
                        <a:rPr lang="en-US" sz="1400" b="1" u="none" strike="noStrike" dirty="0" smtClean="0">
                          <a:effectLst/>
                        </a:rPr>
                        <a:t>midship</a:t>
                      </a:r>
                      <a:r>
                        <a:rPr lang="en-US" sz="1400" b="1" u="none" strike="noStrike" dirty="0"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VCG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Moment (about keel)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36778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Main Engine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4.78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51.62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06121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Gear Box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15.26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2982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Generator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8.39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7.80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17397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Pump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9783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Exhaust and Chimney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8.17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5572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Engine Control Room Equipment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7.31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21.93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07190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Rudder &amp; Steering Arrangement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6.35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14.23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22886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Anchor &amp; Chain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9.18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565.49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50.49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53665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 Bollard, Capstan and other Fittings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61.68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246.72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22.00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87626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Propeller, Propeller Shaft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85347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Complete Electrical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15.00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275099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Hatch Coaming Girder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102.00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13.50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19577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Complete Piping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33.5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67.00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38696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Windlass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32.00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4.30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26498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Mooring Rope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62.50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5.7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5.70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2312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52.69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1158.21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171.94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796649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07913" y="1123049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Machinery Weight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Determining Principal Particulars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7913" y="1288944"/>
                <a:ext cx="7084375" cy="2545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</a:t>
                </a:r>
                <a:r>
                  <a:rPr lang="en-US" sz="2800" dirty="0" smtClean="0"/>
                  <a:t>sing cubic root formula,</a:t>
                </a:r>
              </a:p>
              <a:p>
                <a:endParaRPr lang="en-US" sz="2800" dirty="0" smtClean="0"/>
              </a:p>
              <a:p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  (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𝐷𝑊𝑇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𝐵</m:t>
                                </m:r>
                              </m:den>
                            </m:f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×(</m:t>
                        </m:r>
                        <m:f>
                          <m:fPr>
                            <m:type m:val="skw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𝐻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) ^ (</a:t>
                </a:r>
                <a:r>
                  <a:rPr lang="en-US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1/3)      </a:t>
                </a:r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  </a:t>
                </a:r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74.40 m</a:t>
                </a:r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8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3" y="1288944"/>
                <a:ext cx="7084375" cy="2545505"/>
              </a:xfrm>
              <a:prstGeom prst="rect">
                <a:avLst/>
              </a:prstGeom>
              <a:blipFill>
                <a:blip r:embed="rId3"/>
                <a:stretch>
                  <a:fillRect l="-1721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7913" y="3142192"/>
                <a:ext cx="3215367" cy="389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</a:t>
                </a:r>
                <a:r>
                  <a:rPr lang="en-US" sz="2800" dirty="0" smtClean="0"/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𝐿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13.54 m</a:t>
                </a:r>
              </a:p>
              <a:p>
                <a:endParaRPr lang="en-US" sz="28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3.85 m</a:t>
                </a:r>
              </a:p>
              <a:p>
                <a:endParaRPr lang="en-US" sz="28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:r>
                  <a:rPr lang="en-US" sz="2800" b="1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5.10 m</a:t>
                </a:r>
              </a:p>
              <a:p>
                <a:endParaRPr lang="en-US" sz="28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3" y="3142192"/>
                <a:ext cx="3215367" cy="3895297"/>
              </a:xfrm>
              <a:prstGeom prst="rect">
                <a:avLst/>
              </a:prstGeom>
              <a:blipFill>
                <a:blip r:embed="rId4"/>
                <a:stretch>
                  <a:fillRect l="-3788" r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4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22948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Detailed Weight Calculation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187018" y="2149311"/>
          <a:ext cx="7720552" cy="3478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7352">
                  <a:extLst>
                    <a:ext uri="{9D8B030D-6E8A-4147-A177-3AD203B41FA5}">
                      <a16:colId xmlns:a16="http://schemas.microsoft.com/office/drawing/2014/main" val="1564285826"/>
                    </a:ext>
                  </a:extLst>
                </a:gridCol>
                <a:gridCol w="1695493">
                  <a:extLst>
                    <a:ext uri="{9D8B030D-6E8A-4147-A177-3AD203B41FA5}">
                      <a16:colId xmlns:a16="http://schemas.microsoft.com/office/drawing/2014/main" val="1915676337"/>
                    </a:ext>
                  </a:extLst>
                </a:gridCol>
                <a:gridCol w="1937707">
                  <a:extLst>
                    <a:ext uri="{9D8B030D-6E8A-4147-A177-3AD203B41FA5}">
                      <a16:colId xmlns:a16="http://schemas.microsoft.com/office/drawing/2014/main" val="3385133892"/>
                    </a:ext>
                  </a:extLst>
                </a:gridCol>
              </a:tblGrid>
              <a:tr h="1159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</a:rPr>
                        <a:t>Total Machinery Weight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57.96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tonnes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4439125"/>
                  </a:ext>
                </a:extLst>
              </a:tr>
              <a:tr h="1159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LCG (from aft)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25.97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062352"/>
                  </a:ext>
                </a:extLst>
              </a:tr>
              <a:tr h="1159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VCG (from keel)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3.86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668636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07913" y="1217317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Machinery Weight (contd.)</a:t>
            </a:r>
          </a:p>
          <a:p>
            <a:pPr algn="ctr"/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22948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Detailed Weight Calculation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94791" y="1508294"/>
          <a:ext cx="10284643" cy="424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027">
                  <a:extLst>
                    <a:ext uri="{9D8B030D-6E8A-4147-A177-3AD203B41FA5}">
                      <a16:colId xmlns:a16="http://schemas.microsoft.com/office/drawing/2014/main" val="3586752813"/>
                    </a:ext>
                  </a:extLst>
                </a:gridCol>
                <a:gridCol w="2142032">
                  <a:extLst>
                    <a:ext uri="{9D8B030D-6E8A-4147-A177-3AD203B41FA5}">
                      <a16:colId xmlns:a16="http://schemas.microsoft.com/office/drawing/2014/main" val="3998007462"/>
                    </a:ext>
                  </a:extLst>
                </a:gridCol>
                <a:gridCol w="1482055">
                  <a:extLst>
                    <a:ext uri="{9D8B030D-6E8A-4147-A177-3AD203B41FA5}">
                      <a16:colId xmlns:a16="http://schemas.microsoft.com/office/drawing/2014/main" val="124917588"/>
                    </a:ext>
                  </a:extLst>
                </a:gridCol>
                <a:gridCol w="741027">
                  <a:extLst>
                    <a:ext uri="{9D8B030D-6E8A-4147-A177-3AD203B41FA5}">
                      <a16:colId xmlns:a16="http://schemas.microsoft.com/office/drawing/2014/main" val="1164823142"/>
                    </a:ext>
                  </a:extLst>
                </a:gridCol>
                <a:gridCol w="1759941">
                  <a:extLst>
                    <a:ext uri="{9D8B030D-6E8A-4147-A177-3AD203B41FA5}">
                      <a16:colId xmlns:a16="http://schemas.microsoft.com/office/drawing/2014/main" val="2565109730"/>
                    </a:ext>
                  </a:extLst>
                </a:gridCol>
                <a:gridCol w="1285218">
                  <a:extLst>
                    <a:ext uri="{9D8B030D-6E8A-4147-A177-3AD203B41FA5}">
                      <a16:colId xmlns:a16="http://schemas.microsoft.com/office/drawing/2014/main" val="3011189453"/>
                    </a:ext>
                  </a:extLst>
                </a:gridCol>
                <a:gridCol w="2133343">
                  <a:extLst>
                    <a:ext uri="{9D8B030D-6E8A-4147-A177-3AD203B41FA5}">
                      <a16:colId xmlns:a16="http://schemas.microsoft.com/office/drawing/2014/main" val="1880635583"/>
                    </a:ext>
                  </a:extLst>
                </a:gridCol>
              </a:tblGrid>
              <a:tr h="32231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Fully Loaded Departure Condition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0336"/>
                  </a:ext>
                </a:extLst>
              </a:tr>
              <a:tr h="904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No.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Weight (tonnes)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LCG (m)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Moment (t-m) (about aft)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VCG (m)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Moment (t-m) (about keel)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37277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Light 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710.40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29.20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20742.52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2.59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1840.88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8427012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Crew (13)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8.75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5.36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3921659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Fuel Oil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3381341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Lub Oil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423161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 Fresh Water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64.00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320.00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14.00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9413300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Cargo Hold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23701.50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1314.00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1479735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Cargo Hold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37.54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21322.72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1658.56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611183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Cargo Hold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21.13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12001.84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1658.56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0093804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7964563"/>
                  </a:ext>
                </a:extLst>
              </a:tr>
              <a:tr h="30151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2311.30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33.84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78206.64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2.82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6518.74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3293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1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22948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Detailed Weight Calculation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74656" y="1423442"/>
          <a:ext cx="10473179" cy="4355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2656">
                  <a:extLst>
                    <a:ext uri="{9D8B030D-6E8A-4147-A177-3AD203B41FA5}">
                      <a16:colId xmlns:a16="http://schemas.microsoft.com/office/drawing/2014/main" val="240712882"/>
                    </a:ext>
                  </a:extLst>
                </a:gridCol>
                <a:gridCol w="2059281">
                  <a:extLst>
                    <a:ext uri="{9D8B030D-6E8A-4147-A177-3AD203B41FA5}">
                      <a16:colId xmlns:a16="http://schemas.microsoft.com/office/drawing/2014/main" val="1745306297"/>
                    </a:ext>
                  </a:extLst>
                </a:gridCol>
                <a:gridCol w="1424800">
                  <a:extLst>
                    <a:ext uri="{9D8B030D-6E8A-4147-A177-3AD203B41FA5}">
                      <a16:colId xmlns:a16="http://schemas.microsoft.com/office/drawing/2014/main" val="3891872529"/>
                    </a:ext>
                  </a:extLst>
                </a:gridCol>
                <a:gridCol w="1124257">
                  <a:extLst>
                    <a:ext uri="{9D8B030D-6E8A-4147-A177-3AD203B41FA5}">
                      <a16:colId xmlns:a16="http://schemas.microsoft.com/office/drawing/2014/main" val="334608669"/>
                    </a:ext>
                  </a:extLst>
                </a:gridCol>
                <a:gridCol w="1847788">
                  <a:extLst>
                    <a:ext uri="{9D8B030D-6E8A-4147-A177-3AD203B41FA5}">
                      <a16:colId xmlns:a16="http://schemas.microsoft.com/office/drawing/2014/main" val="187270459"/>
                    </a:ext>
                  </a:extLst>
                </a:gridCol>
                <a:gridCol w="1179913">
                  <a:extLst>
                    <a:ext uri="{9D8B030D-6E8A-4147-A177-3AD203B41FA5}">
                      <a16:colId xmlns:a16="http://schemas.microsoft.com/office/drawing/2014/main" val="643950857"/>
                    </a:ext>
                  </a:extLst>
                </a:gridCol>
                <a:gridCol w="1964484">
                  <a:extLst>
                    <a:ext uri="{9D8B030D-6E8A-4147-A177-3AD203B41FA5}">
                      <a16:colId xmlns:a16="http://schemas.microsoft.com/office/drawing/2014/main" val="1825359033"/>
                    </a:ext>
                  </a:extLst>
                </a:gridCol>
              </a:tblGrid>
              <a:tr h="33090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effectLst/>
                        </a:rPr>
                        <a:t>Fully Loaded Arrival 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6392"/>
                  </a:ext>
                </a:extLst>
              </a:tr>
              <a:tr h="928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Weight (tonnes)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LCG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Moment (t-m) (about aft)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VCG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Moment (t-m) (about keel)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3684729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Light 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710.40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29.20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20742.52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1840.88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0192261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Crew (13)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0.975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8.53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5.36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3741230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Fuel Oil (10%)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0.885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12.34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10.92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460389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Lub Oil (10%)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1745470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Fresh Water (10%)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64.00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32.00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8901716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Cargo Hold 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52.67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23701.50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1314.00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3809525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Cargo Hold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37.54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21322.72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1658.56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4802337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Cargo Hold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21.13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12001.84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1658.56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3772584"/>
                  </a:ext>
                </a:extLst>
              </a:tr>
              <a:tr h="30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7812020"/>
                  </a:ext>
                </a:extLst>
              </a:tr>
              <a:tr h="3095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Weight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2298.77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33.85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77820.06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2.82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6481.50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229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1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Stability Calculations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98481" y="1451725"/>
          <a:ext cx="8154186" cy="4232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9767">
                  <a:extLst>
                    <a:ext uri="{9D8B030D-6E8A-4147-A177-3AD203B41FA5}">
                      <a16:colId xmlns:a16="http://schemas.microsoft.com/office/drawing/2014/main" val="1736043161"/>
                    </a:ext>
                  </a:extLst>
                </a:gridCol>
                <a:gridCol w="1941473">
                  <a:extLst>
                    <a:ext uri="{9D8B030D-6E8A-4147-A177-3AD203B41FA5}">
                      <a16:colId xmlns:a16="http://schemas.microsoft.com/office/drawing/2014/main" val="695768061"/>
                    </a:ext>
                  </a:extLst>
                </a:gridCol>
                <a:gridCol w="1941473">
                  <a:extLst>
                    <a:ext uri="{9D8B030D-6E8A-4147-A177-3AD203B41FA5}">
                      <a16:colId xmlns:a16="http://schemas.microsoft.com/office/drawing/2014/main" val="1988056059"/>
                    </a:ext>
                  </a:extLst>
                </a:gridCol>
                <a:gridCol w="1941473">
                  <a:extLst>
                    <a:ext uri="{9D8B030D-6E8A-4147-A177-3AD203B41FA5}">
                      <a16:colId xmlns:a16="http://schemas.microsoft.com/office/drawing/2014/main" val="1444509210"/>
                    </a:ext>
                  </a:extLst>
                </a:gridCol>
              </a:tblGrid>
              <a:tr h="836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Lightship 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Arrival 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Departure 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6096220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Angle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GZ(m)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GZ(m)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GZ(m)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3923669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6078114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0.532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8086050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0.569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0.898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8964159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2.313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0.703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0368702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2.536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0.669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0.712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3932304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3074502"/>
                  </a:ext>
                </a:extLst>
              </a:tr>
              <a:tr h="42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-0.248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-0.040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-0.060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8487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3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Stability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90521" y="1734533"/>
          <a:ext cx="8115013" cy="4562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Lightship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Stability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Fully Loaded Departure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27210" y="2018109"/>
          <a:ext cx="8352147" cy="4342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063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Stability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Fully Loaded Arrival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21031" y="1876773"/>
          <a:ext cx="8408710" cy="4420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20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274084" y="1593130"/>
          <a:ext cx="10058401" cy="4298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2764">
                  <a:extLst>
                    <a:ext uri="{9D8B030D-6E8A-4147-A177-3AD203B41FA5}">
                      <a16:colId xmlns:a16="http://schemas.microsoft.com/office/drawing/2014/main" val="3358944424"/>
                    </a:ext>
                  </a:extLst>
                </a:gridCol>
                <a:gridCol w="1768509">
                  <a:extLst>
                    <a:ext uri="{9D8B030D-6E8A-4147-A177-3AD203B41FA5}">
                      <a16:colId xmlns:a16="http://schemas.microsoft.com/office/drawing/2014/main" val="2926567859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5575967"/>
                    </a:ext>
                  </a:extLst>
                </a:gridCol>
                <a:gridCol w="1392701">
                  <a:extLst>
                    <a:ext uri="{9D8B030D-6E8A-4147-A177-3AD203B41FA5}">
                      <a16:colId xmlns:a16="http://schemas.microsoft.com/office/drawing/2014/main" val="3972845314"/>
                    </a:ext>
                  </a:extLst>
                </a:gridCol>
                <a:gridCol w="1591659">
                  <a:extLst>
                    <a:ext uri="{9D8B030D-6E8A-4147-A177-3AD203B41FA5}">
                      <a16:colId xmlns:a16="http://schemas.microsoft.com/office/drawing/2014/main" val="3157438711"/>
                    </a:ext>
                  </a:extLst>
                </a:gridCol>
                <a:gridCol w="1326384">
                  <a:extLst>
                    <a:ext uri="{9D8B030D-6E8A-4147-A177-3AD203B41FA5}">
                      <a16:colId xmlns:a16="http://schemas.microsoft.com/office/drawing/2014/main" val="4055526768"/>
                    </a:ext>
                  </a:extLst>
                </a:gridCol>
              </a:tblGrid>
              <a:tr h="746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Properties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IMO 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Lightship Condition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Arrival Condition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Departure Condition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478256"/>
                  </a:ext>
                </a:extLst>
              </a:tr>
              <a:tr h="54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Area up to 30 degree (m-rad)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≥ 0.055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0.3201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0.2529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039156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 up to 40˚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(m-rad)</a:t>
                      </a:r>
                      <a:br>
                        <a:rPr lang="en-US" sz="1600" u="none" strike="noStrike">
                          <a:effectLst/>
                        </a:rPr>
                      </a:b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≥ 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0.7450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0.3093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0.4740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72174807"/>
                  </a:ext>
                </a:extLst>
              </a:tr>
              <a:tr h="816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 up to 30˚ - 40˚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(m-rad)</a:t>
                      </a:r>
                      <a:br>
                        <a:rPr lang="en-US" sz="1600" u="none" strike="noStrike">
                          <a:effectLst/>
                        </a:rPr>
                      </a:b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≥ 0.03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0.1428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0.2210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7990692"/>
                  </a:ext>
                </a:extLst>
              </a:tr>
              <a:tr h="277589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u="none" strike="noStrike">
                          <a:effectLst/>
                        </a:rPr>
                        <a:t>GZ at 30 degree (m)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≥ 0.2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1.5410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0.5693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0.8984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5488044"/>
                  </a:ext>
                </a:extLst>
              </a:tr>
              <a:tr h="54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Max. GZ  at (degree)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≥ 30 (preferable) but not ≤ 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1572694"/>
                  </a:ext>
                </a:extLst>
              </a:tr>
              <a:tr h="54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Initial Metacentric Height (m)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Should not be   ≤ 0.15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effectLst/>
                        </a:rPr>
                        <a:t>Satisfied</a:t>
                      </a:r>
                      <a:endParaRPr lang="en-US" sz="1600" b="1" i="1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7361591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Stability Calculations (contd.)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Trim Calculations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74083" y="2234153"/>
          <a:ext cx="9990947" cy="3318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0385">
                  <a:extLst>
                    <a:ext uri="{9D8B030D-6E8A-4147-A177-3AD203B41FA5}">
                      <a16:colId xmlns:a16="http://schemas.microsoft.com/office/drawing/2014/main" val="4121132403"/>
                    </a:ext>
                  </a:extLst>
                </a:gridCol>
                <a:gridCol w="1547895">
                  <a:extLst>
                    <a:ext uri="{9D8B030D-6E8A-4147-A177-3AD203B41FA5}">
                      <a16:colId xmlns:a16="http://schemas.microsoft.com/office/drawing/2014/main" val="4254123408"/>
                    </a:ext>
                  </a:extLst>
                </a:gridCol>
                <a:gridCol w="2251481">
                  <a:extLst>
                    <a:ext uri="{9D8B030D-6E8A-4147-A177-3AD203B41FA5}">
                      <a16:colId xmlns:a16="http://schemas.microsoft.com/office/drawing/2014/main" val="619611896"/>
                    </a:ext>
                  </a:extLst>
                </a:gridCol>
                <a:gridCol w="1801186">
                  <a:extLst>
                    <a:ext uri="{9D8B030D-6E8A-4147-A177-3AD203B41FA5}">
                      <a16:colId xmlns:a16="http://schemas.microsoft.com/office/drawing/2014/main" val="1147794795"/>
                    </a:ext>
                  </a:extLst>
                </a:gridCol>
              </a:tblGrid>
              <a:tr h="81500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Final Draft of Vessel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51890"/>
                  </a:ext>
                </a:extLst>
              </a:tr>
              <a:tr h="562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Draft (aft)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Draft (fore)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826480"/>
                  </a:ext>
                </a:extLst>
              </a:tr>
              <a:tr h="562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Mean Draft (m)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b="1" i="1" u="sng" strike="noStrike" dirty="0">
                          <a:effectLst/>
                        </a:rPr>
                        <a:t>Trim by Stern</a:t>
                      </a:r>
                      <a:endParaRPr lang="en-US" sz="2000" b="1" i="1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855130"/>
                  </a:ext>
                </a:extLst>
              </a:tr>
              <a:tr h="562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Change in Draft (m)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86492"/>
                  </a:ext>
                </a:extLst>
              </a:tr>
              <a:tr h="81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sng" strike="noStrike" dirty="0">
                          <a:effectLst/>
                        </a:rPr>
                        <a:t>Final Draft (m)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3.70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73007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Fully Loaded Departure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Trim Calculations (contd.)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Fully Loaded Arrival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423447" y="2187020"/>
          <a:ext cx="9558780" cy="3553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24277">
                  <a:extLst>
                    <a:ext uri="{9D8B030D-6E8A-4147-A177-3AD203B41FA5}">
                      <a16:colId xmlns:a16="http://schemas.microsoft.com/office/drawing/2014/main" val="1600731822"/>
                    </a:ext>
                  </a:extLst>
                </a:gridCol>
                <a:gridCol w="1868431">
                  <a:extLst>
                    <a:ext uri="{9D8B030D-6E8A-4147-A177-3AD203B41FA5}">
                      <a16:colId xmlns:a16="http://schemas.microsoft.com/office/drawing/2014/main" val="761416949"/>
                    </a:ext>
                  </a:extLst>
                </a:gridCol>
                <a:gridCol w="1733036">
                  <a:extLst>
                    <a:ext uri="{9D8B030D-6E8A-4147-A177-3AD203B41FA5}">
                      <a16:colId xmlns:a16="http://schemas.microsoft.com/office/drawing/2014/main" val="1541784282"/>
                    </a:ext>
                  </a:extLst>
                </a:gridCol>
                <a:gridCol w="1733036">
                  <a:extLst>
                    <a:ext uri="{9D8B030D-6E8A-4147-A177-3AD203B41FA5}">
                      <a16:colId xmlns:a16="http://schemas.microsoft.com/office/drawing/2014/main" val="3353501498"/>
                    </a:ext>
                  </a:extLst>
                </a:gridCol>
              </a:tblGrid>
              <a:tr h="80770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Final Draft of Vessel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25456"/>
                  </a:ext>
                </a:extLst>
              </a:tr>
              <a:tr h="646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Draft (aft)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Draft (fore)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0409640"/>
                  </a:ext>
                </a:extLst>
              </a:tr>
              <a:tr h="646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Mean Draft (m)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b="1" i="1" u="sng" strike="noStrike" dirty="0">
                          <a:effectLst/>
                        </a:rPr>
                        <a:t>Trim by Stern</a:t>
                      </a:r>
                      <a:endParaRPr lang="en-US" sz="2000" b="1" i="1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3753341"/>
                  </a:ext>
                </a:extLst>
              </a:tr>
              <a:tr h="646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Change in Draft (m)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43775"/>
                  </a:ext>
                </a:extLst>
              </a:tr>
              <a:tr h="807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sng" strike="noStrike" dirty="0">
                          <a:effectLst/>
                        </a:rPr>
                        <a:t>Final Draft (m)</a:t>
                      </a:r>
                      <a:endParaRPr 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dirty="0">
                          <a:effectLst/>
                        </a:rPr>
                        <a:t>3.81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dirty="0">
                          <a:effectLst/>
                        </a:rPr>
                        <a:t>3.48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5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3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Final Principal Particulars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1193" y="1513840"/>
            <a:ext cx="67371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Length Overall</a:t>
            </a:r>
          </a:p>
          <a:p>
            <a:r>
              <a:rPr lang="en-US" sz="3200" dirty="0" smtClean="0"/>
              <a:t>Length between Perpendiculars</a:t>
            </a:r>
          </a:p>
          <a:p>
            <a:r>
              <a:rPr lang="en-US" sz="3200" dirty="0" smtClean="0"/>
              <a:t>Breadth Mld.                                              </a:t>
            </a:r>
          </a:p>
          <a:p>
            <a:r>
              <a:rPr lang="en-US" sz="3200" dirty="0" smtClean="0"/>
              <a:t>Depth Mld.</a:t>
            </a:r>
          </a:p>
          <a:p>
            <a:r>
              <a:rPr lang="en-US" sz="3200" dirty="0" smtClean="0"/>
              <a:t>Draft</a:t>
            </a:r>
          </a:p>
          <a:p>
            <a:r>
              <a:rPr lang="en-US" sz="3200" dirty="0" smtClean="0"/>
              <a:t>Service Speed</a:t>
            </a:r>
          </a:p>
          <a:p>
            <a:r>
              <a:rPr lang="en-US" sz="3200" dirty="0" smtClean="0"/>
              <a:t>CB</a:t>
            </a:r>
          </a:p>
          <a:p>
            <a:r>
              <a:rPr lang="en-US" sz="3200" dirty="0" smtClean="0"/>
              <a:t>Deadweight                                               :</a:t>
            </a:r>
          </a:p>
          <a:p>
            <a:r>
              <a:rPr lang="en-US" sz="3200" dirty="0" smtClean="0"/>
              <a:t>Displacement                                           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6727" y="1513840"/>
            <a:ext cx="27229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:    76.4 m</a:t>
            </a:r>
          </a:p>
          <a:p>
            <a:r>
              <a:rPr lang="en-US" sz="3200" dirty="0" smtClean="0"/>
              <a:t>:    74.4 m</a:t>
            </a:r>
          </a:p>
          <a:p>
            <a:r>
              <a:rPr lang="en-US" sz="3200" dirty="0" smtClean="0"/>
              <a:t>:    13.54 m</a:t>
            </a:r>
          </a:p>
          <a:p>
            <a:r>
              <a:rPr lang="en-US" sz="3200" dirty="0" smtClean="0"/>
              <a:t>:    5.1 m</a:t>
            </a:r>
          </a:p>
          <a:p>
            <a:r>
              <a:rPr lang="en-US" sz="3200" dirty="0" smtClean="0"/>
              <a:t>:    3.85 m</a:t>
            </a:r>
          </a:p>
          <a:p>
            <a:r>
              <a:rPr lang="en-US" sz="3200" dirty="0" smtClean="0"/>
              <a:t>:    10 knots</a:t>
            </a:r>
          </a:p>
          <a:p>
            <a:r>
              <a:rPr lang="en-US" sz="3200" dirty="0" smtClean="0"/>
              <a:t>:    0.79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2328 tonnes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3063 tonnes</a:t>
            </a:r>
          </a:p>
        </p:txBody>
      </p:sp>
    </p:spTree>
    <p:extLst>
      <p:ext uri="{BB962C8B-B14F-4D97-AF65-F5344CB8AC3E}">
        <p14:creationId xmlns:p14="http://schemas.microsoft.com/office/powerpoint/2010/main" val="22892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4084" y="426015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Trim Calculations (contd.)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74084" y="1292731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u="sng" dirty="0" smtClean="0">
                <a:latin typeface="+mn-lt"/>
                <a:cs typeface="Arial" panose="020B0604020202020204" pitchFamily="34" charset="0"/>
              </a:rPr>
              <a:t>Lightship Condition</a:t>
            </a:r>
            <a:endParaRPr lang="en-US" sz="3000" b="1" u="sng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78349" y="2215299"/>
          <a:ext cx="9935852" cy="34973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8223">
                  <a:extLst>
                    <a:ext uri="{9D8B030D-6E8A-4147-A177-3AD203B41FA5}">
                      <a16:colId xmlns:a16="http://schemas.microsoft.com/office/drawing/2014/main" val="2112653167"/>
                    </a:ext>
                  </a:extLst>
                </a:gridCol>
                <a:gridCol w="1892543">
                  <a:extLst>
                    <a:ext uri="{9D8B030D-6E8A-4147-A177-3AD203B41FA5}">
                      <a16:colId xmlns:a16="http://schemas.microsoft.com/office/drawing/2014/main" val="944211608"/>
                    </a:ext>
                  </a:extLst>
                </a:gridCol>
                <a:gridCol w="1892543">
                  <a:extLst>
                    <a:ext uri="{9D8B030D-6E8A-4147-A177-3AD203B41FA5}">
                      <a16:colId xmlns:a16="http://schemas.microsoft.com/office/drawing/2014/main" val="1281494256"/>
                    </a:ext>
                  </a:extLst>
                </a:gridCol>
                <a:gridCol w="1892543">
                  <a:extLst>
                    <a:ext uri="{9D8B030D-6E8A-4147-A177-3AD203B41FA5}">
                      <a16:colId xmlns:a16="http://schemas.microsoft.com/office/drawing/2014/main" val="819260738"/>
                    </a:ext>
                  </a:extLst>
                </a:gridCol>
              </a:tblGrid>
              <a:tr h="8589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Final Draft of Vessel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87783"/>
                  </a:ext>
                </a:extLst>
              </a:tr>
              <a:tr h="5931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Draft (aft)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Draft (fore)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Comment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7932189"/>
                  </a:ext>
                </a:extLst>
              </a:tr>
              <a:tr h="59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Mean Draft (m)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b="1" i="1" u="sng" strike="noStrike" dirty="0">
                          <a:effectLst/>
                        </a:rPr>
                        <a:t>Trim by Stern</a:t>
                      </a:r>
                      <a:endParaRPr lang="en-US" sz="2000" b="1" i="1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7791466"/>
                  </a:ext>
                </a:extLst>
              </a:tr>
              <a:tr h="59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Change in Draft (m)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006760"/>
                  </a:ext>
                </a:extLst>
              </a:tr>
              <a:tr h="85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sng" strike="noStrike" dirty="0">
                          <a:effectLst/>
                        </a:rPr>
                        <a:t>Final Draft (m)</a:t>
                      </a:r>
                      <a:endParaRPr 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dirty="0">
                          <a:effectLst/>
                        </a:rPr>
                        <a:t>4.42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u="none" strike="noStrike" dirty="0">
                          <a:effectLst/>
                        </a:rPr>
                        <a:t>2.93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9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57113" y="261324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+mn-lt"/>
                <a:cs typeface="Arial" panose="020B0604020202020204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0856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903038" y="67268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References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878" y="1838960"/>
            <a:ext cx="813344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/>
              <a:t>1. Germanischer Lloyd, 13</a:t>
            </a:r>
            <a:r>
              <a:rPr lang="en-US" sz="3000" baseline="30000" dirty="0" smtClean="0"/>
              <a:t>th</a:t>
            </a:r>
            <a:r>
              <a:rPr lang="en-US" sz="3000" dirty="0" smtClean="0"/>
              <a:t> Edition (GL-13)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2. Illustration of Hull Structures (English/Japanese),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</a:t>
            </a:r>
            <a:r>
              <a:rPr lang="en-US" sz="3000" dirty="0" smtClean="0"/>
              <a:t>               Dr. Hirohiko Emi (Author/Illustrator)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3. ISO-2001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4. DNV-GL </a:t>
            </a:r>
            <a:r>
              <a:rPr lang="en-US" sz="3000" dirty="0" smtClean="0"/>
              <a:t>2016</a:t>
            </a:r>
          </a:p>
          <a:p>
            <a:pPr>
              <a:lnSpc>
                <a:spcPct val="150000"/>
              </a:lnSpc>
            </a:pPr>
            <a:r>
              <a:rPr lang="en-US" sz="3000" dirty="0" smtClean="0"/>
              <a:t>5. Weichai Marine Engines Catalogue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1684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7913" y="39836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+mn-lt"/>
                <a:cs typeface="Arial" panose="020B0604020202020204" pitchFamily="34" charset="0"/>
              </a:rPr>
              <a:t>Manning</a:t>
            </a:r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202473" y="1513833"/>
          <a:ext cx="5669280" cy="3728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929408304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550300397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793228073"/>
                    </a:ext>
                  </a:extLst>
                </a:gridCol>
              </a:tblGrid>
              <a:tr h="462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Master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(Class 1)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0198928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(Class 2)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3015240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Sailor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6459121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Driver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(Class 1)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0573351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(Class 2)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1300933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Geezer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3884315"/>
                  </a:ext>
                </a:extLst>
              </a:tr>
              <a:tr h="493977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15907319"/>
                  </a:ext>
                </a:extLst>
              </a:tr>
              <a:tr h="46210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Total Crew: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1472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2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57113" y="2613243"/>
            <a:ext cx="10058400" cy="1450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+mn-lt"/>
                <a:cs typeface="Arial" panose="020B0604020202020204" pitchFamily="34" charset="0"/>
              </a:rPr>
              <a:t>General Arrangement Drawing</a:t>
            </a:r>
          </a:p>
        </p:txBody>
      </p:sp>
    </p:spTree>
    <p:extLst>
      <p:ext uri="{BB962C8B-B14F-4D97-AF65-F5344CB8AC3E}">
        <p14:creationId xmlns:p14="http://schemas.microsoft.com/office/powerpoint/2010/main" val="2341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8749"/>
            <a:ext cx="8940800" cy="68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</TotalTime>
  <Words>2403</Words>
  <Application>Microsoft Office PowerPoint</Application>
  <PresentationFormat>Widescreen</PresentationFormat>
  <Paragraphs>1065</Paragraphs>
  <Slides>62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Vrinda</vt:lpstr>
      <vt:lpstr>Retrospect</vt:lpstr>
      <vt:lpstr>Worksheet</vt:lpstr>
      <vt:lpstr>NAME-338  Ship Design Project &amp;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NAME-338  Ship Design Project &amp; Presentation</dc:title>
  <dc:creator>Touseef Hasan</dc:creator>
  <cp:lastModifiedBy>Touseef Hasan</cp:lastModifiedBy>
  <cp:revision>18</cp:revision>
  <dcterms:created xsi:type="dcterms:W3CDTF">2023-02-26T16:27:30Z</dcterms:created>
  <dcterms:modified xsi:type="dcterms:W3CDTF">2023-02-28T07:01:39Z</dcterms:modified>
</cp:coreProperties>
</file>